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65" r:id="rId2"/>
    <p:sldId id="266" r:id="rId3"/>
    <p:sldId id="267" r:id="rId4"/>
    <p:sldId id="268" r:id="rId5"/>
    <p:sldId id="269" r:id="rId6"/>
    <p:sldId id="270" r:id="rId7"/>
    <p:sldId id="271" r:id="rId8"/>
    <p:sldId id="272" r:id="rId9"/>
    <p:sldId id="274" r:id="rId10"/>
    <p:sldId id="275" r:id="rId11"/>
    <p:sldId id="278" r:id="rId12"/>
    <p:sldId id="277" r:id="rId13"/>
    <p:sldId id="318" r:id="rId14"/>
    <p:sldId id="317" r:id="rId15"/>
    <p:sldId id="276" r:id="rId16"/>
    <p:sldId id="319" r:id="rId17"/>
    <p:sldId id="321" r:id="rId18"/>
    <p:sldId id="287" r:id="rId19"/>
    <p:sldId id="288" r:id="rId20"/>
    <p:sldId id="289" r:id="rId21"/>
    <p:sldId id="291" r:id="rId22"/>
    <p:sldId id="292" r:id="rId23"/>
    <p:sldId id="293" r:id="rId24"/>
    <p:sldId id="294" r:id="rId25"/>
    <p:sldId id="295" r:id="rId26"/>
    <p:sldId id="296" r:id="rId27"/>
    <p:sldId id="299" r:id="rId28"/>
    <p:sldId id="297" r:id="rId29"/>
    <p:sldId id="300" r:id="rId30"/>
    <p:sldId id="301" r:id="rId31"/>
    <p:sldId id="316" r:id="rId32"/>
    <p:sldId id="302" r:id="rId33"/>
    <p:sldId id="303" r:id="rId34"/>
    <p:sldId id="304" r:id="rId35"/>
    <p:sldId id="305" r:id="rId36"/>
    <p:sldId id="315" r:id="rId37"/>
    <p:sldId id="314" r:id="rId38"/>
    <p:sldId id="307" r:id="rId39"/>
    <p:sldId id="323" r:id="rId40"/>
    <p:sldId id="309" r:id="rId41"/>
    <p:sldId id="310" r:id="rId42"/>
    <p:sldId id="312" r:id="rId43"/>
    <p:sldId id="31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showGuides="1">
      <p:cViewPr varScale="1">
        <p:scale>
          <a:sx n="117" d="100"/>
          <a:sy n="117" d="100"/>
        </p:scale>
        <p:origin x="1434" y="132"/>
      </p:cViewPr>
      <p:guideLst>
        <p:guide orient="horz" pos="2160"/>
        <p:guide pos="2880"/>
      </p:guideLst>
    </p:cSldViewPr>
  </p:slideViewPr>
  <p:outlineViewPr>
    <p:cViewPr>
      <p:scale>
        <a:sx n="33" d="100"/>
        <a:sy n="33" d="100"/>
      </p:scale>
      <p:origin x="0" y="2235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509F27-2EBB-4628-9499-A32E7FF5AC7B}" type="datetimeFigureOut">
              <a:rPr lang="en-US" smtClean="0"/>
              <a:t>1/20/2017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7C7E5C-13A7-4A0E-BDB0-80E6790202CE}" type="slidenum">
              <a:rPr lang="en-US" smtClean="0"/>
              <a:t>‹#›</a:t>
            </a:fld>
            <a:endParaRPr lang="en-US"/>
          </a:p>
        </p:txBody>
      </p:sp>
    </p:spTree>
    <p:extLst>
      <p:ext uri="{BB962C8B-B14F-4D97-AF65-F5344CB8AC3E}">
        <p14:creationId xmlns:p14="http://schemas.microsoft.com/office/powerpoint/2010/main" val="789262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7939F97-5F54-4548-BD61-B079D28518CD}" type="slidenum">
              <a:rPr lang="en-US" altLang="en-US" smtClean="0">
                <a:latin typeface="Arial" charset="0"/>
              </a:rPr>
              <a:pPr/>
              <a:t>5</a:t>
            </a:fld>
            <a:endParaRPr lang="en-US" altLang="en-US" smtClean="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5516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Medications Safe in Pregnancy: Tylenol, Sudafed, Benadryl, etc. Ask your IVF nurse or pharmacist if there is a question.</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DAB435B-4D87-4545-BBC5-2C089E36E1D0}" type="slidenum">
              <a:rPr lang="en-US" altLang="en-US" smtClean="0">
                <a:latin typeface="Arial" charset="0"/>
              </a:rPr>
              <a:pPr/>
              <a:t>9</a:t>
            </a:fld>
            <a:endParaRPr lang="en-US" altLang="en-US" smtClean="0">
              <a:latin typeface="Arial" charset="0"/>
            </a:endParaRPr>
          </a:p>
        </p:txBody>
      </p:sp>
    </p:spTree>
    <p:extLst>
      <p:ext uri="{BB962C8B-B14F-4D97-AF65-F5344CB8AC3E}">
        <p14:creationId xmlns:p14="http://schemas.microsoft.com/office/powerpoint/2010/main" val="2247455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Please note that the calendar you previously received is a sample only. </a:t>
            </a:r>
          </a:p>
          <a:p>
            <a:endParaRPr lang="en-US"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EAB6DF7-43B3-4096-A6AE-1618A12509A0}" type="slidenum">
              <a:rPr lang="en-US" altLang="en-US" smtClean="0">
                <a:latin typeface="Arial" charset="0"/>
              </a:rPr>
              <a:pPr/>
              <a:t>15</a:t>
            </a:fld>
            <a:endParaRPr lang="en-US" altLang="en-US" smtClean="0">
              <a:latin typeface="Arial" charset="0"/>
            </a:endParaRPr>
          </a:p>
        </p:txBody>
      </p:sp>
    </p:spTree>
    <p:extLst>
      <p:ext uri="{BB962C8B-B14F-4D97-AF65-F5344CB8AC3E}">
        <p14:creationId xmlns:p14="http://schemas.microsoft.com/office/powerpoint/2010/main" val="1858218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accent3">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accent4">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843471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649C3C-8127-4767-A73E-3317AE1FA288}" type="datetimeFigureOut">
              <a:rPr lang="en-US" smtClean="0"/>
              <a:t>1/20/2017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5EF9AC8-F77E-417B-ACEB-71EB8B3C3BE2}" type="slidenum">
              <a:rPr lang="en-US" smtClean="0"/>
              <a:t>‹#›</a:t>
            </a:fld>
            <a:endParaRPr lang="en-US"/>
          </a:p>
        </p:txBody>
      </p:sp>
    </p:spTree>
    <p:extLst>
      <p:ext uri="{BB962C8B-B14F-4D97-AF65-F5344CB8AC3E}">
        <p14:creationId xmlns:p14="http://schemas.microsoft.com/office/powerpoint/2010/main" val="3557380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649C3C-8127-4767-A73E-3317AE1FA288}" type="datetimeFigureOut">
              <a:rPr lang="en-US" smtClean="0"/>
              <a:t>1/20/2017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5EF9AC8-F77E-417B-ACEB-71EB8B3C3BE2}" type="slidenum">
              <a:rPr lang="en-US" smtClean="0"/>
              <a:t>‹#›</a:t>
            </a:fld>
            <a:endParaRPr lang="en-US"/>
          </a:p>
        </p:txBody>
      </p:sp>
    </p:spTree>
    <p:extLst>
      <p:ext uri="{BB962C8B-B14F-4D97-AF65-F5344CB8AC3E}">
        <p14:creationId xmlns:p14="http://schemas.microsoft.com/office/powerpoint/2010/main" val="310341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715962"/>
          </a:xfrm>
          <a:prstGeom prst="rect">
            <a:avLst/>
          </a:prstGeom>
        </p:spPr>
        <p:txBody>
          <a:bodyPr>
            <a:normAutofit/>
          </a:bodyPr>
          <a:lstStyle>
            <a:lvl1pPr algn="r">
              <a:defRPr sz="3200">
                <a:solidFill>
                  <a:schemeClr val="accent3">
                    <a:lumMod val="50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normAutofit/>
          </a:bodyPr>
          <a:lstStyle>
            <a:lvl1pPr>
              <a:defRPr sz="2400">
                <a:solidFill>
                  <a:schemeClr val="accent4">
                    <a:lumMod val="75000"/>
                  </a:schemeClr>
                </a:solidFill>
              </a:defRPr>
            </a:lvl1pPr>
            <a:lvl2pPr>
              <a:defRPr sz="2000">
                <a:solidFill>
                  <a:schemeClr val="accent4">
                    <a:lumMod val="75000"/>
                  </a:schemeClr>
                </a:solidFill>
              </a:defRPr>
            </a:lvl2pPr>
            <a:lvl3pPr>
              <a:defRPr sz="1800">
                <a:solidFill>
                  <a:schemeClr val="accent4">
                    <a:lumMod val="75000"/>
                  </a:schemeClr>
                </a:solidFill>
              </a:defRPr>
            </a:lvl3pPr>
            <a:lvl4pPr>
              <a:defRPr sz="1600">
                <a:solidFill>
                  <a:schemeClr val="accent4">
                    <a:lumMod val="75000"/>
                  </a:schemeClr>
                </a:solidFill>
              </a:defRPr>
            </a:lvl4pPr>
            <a:lvl5pPr>
              <a:defRPr sz="1600">
                <a:solidFill>
                  <a:schemeClr val="accent4">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5EF9AC8-F77E-417B-ACEB-71EB8B3C3BE2}" type="slidenum">
              <a:rPr lang="en-US" smtClean="0"/>
              <a:t>‹#›</a:t>
            </a:fld>
            <a:endParaRPr lang="en-US"/>
          </a:p>
        </p:txBody>
      </p:sp>
    </p:spTree>
    <p:extLst>
      <p:ext uri="{BB962C8B-B14F-4D97-AF65-F5344CB8AC3E}">
        <p14:creationId xmlns:p14="http://schemas.microsoft.com/office/powerpoint/2010/main" val="588557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405187"/>
            <a:ext cx="7772400" cy="1362075"/>
          </a:xfrm>
          <a:prstGeom prst="rect">
            <a:avLst/>
          </a:prstGeom>
        </p:spPr>
        <p:txBody>
          <a:bodyPr anchor="t"/>
          <a:lstStyle>
            <a:lvl1pPr algn="l">
              <a:defRPr sz="4000" b="1" cap="none" baseline="0">
                <a:solidFill>
                  <a:schemeClr val="accent3">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1905000"/>
            <a:ext cx="7772400" cy="1500187"/>
          </a:xfrm>
          <a:prstGeom prst="rect">
            <a:avLst/>
          </a:prstGeom>
        </p:spPr>
        <p:txBody>
          <a:bodyPr anchor="b"/>
          <a:lstStyle>
            <a:lvl1pPr marL="0" indent="0">
              <a:buNone/>
              <a:defRPr sz="2000">
                <a:solidFill>
                  <a:schemeClr val="accent4">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5EF9AC8-F77E-417B-ACEB-71EB8B3C3BE2}" type="slidenum">
              <a:rPr lang="en-US" smtClean="0"/>
              <a:t>‹#›</a:t>
            </a:fld>
            <a:endParaRPr lang="en-US"/>
          </a:p>
        </p:txBody>
      </p:sp>
    </p:spTree>
    <p:extLst>
      <p:ext uri="{BB962C8B-B14F-4D97-AF65-F5344CB8AC3E}">
        <p14:creationId xmlns:p14="http://schemas.microsoft.com/office/powerpoint/2010/main" val="191033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400">
                <a:solidFill>
                  <a:schemeClr val="accent4">
                    <a:lumMod val="75000"/>
                  </a:schemeClr>
                </a:solidFill>
              </a:defRPr>
            </a:lvl1pPr>
            <a:lvl2pPr>
              <a:defRPr sz="2000">
                <a:solidFill>
                  <a:schemeClr val="accent4">
                    <a:lumMod val="75000"/>
                  </a:schemeClr>
                </a:solidFill>
              </a:defRPr>
            </a:lvl2pPr>
            <a:lvl3pPr>
              <a:defRPr sz="1800">
                <a:solidFill>
                  <a:schemeClr val="accent4">
                    <a:lumMod val="75000"/>
                  </a:schemeClr>
                </a:solidFill>
              </a:defRPr>
            </a:lvl3pPr>
            <a:lvl4pPr>
              <a:defRPr sz="1600">
                <a:solidFill>
                  <a:schemeClr val="accent4">
                    <a:lumMod val="75000"/>
                  </a:schemeClr>
                </a:solidFill>
              </a:defRPr>
            </a:lvl4pPr>
            <a:lvl5pPr>
              <a:defRPr sz="1600">
                <a:solidFill>
                  <a:schemeClr val="accent4">
                    <a:lumMod val="7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solidFill>
                  <a:schemeClr val="accent4">
                    <a:lumMod val="75000"/>
                  </a:schemeClr>
                </a:solidFill>
              </a:defRPr>
            </a:lvl1pPr>
            <a:lvl2pPr>
              <a:defRPr sz="2000">
                <a:solidFill>
                  <a:schemeClr val="accent4">
                    <a:lumMod val="75000"/>
                  </a:schemeClr>
                </a:solidFill>
              </a:defRPr>
            </a:lvl2pPr>
            <a:lvl3pPr>
              <a:defRPr sz="1800">
                <a:solidFill>
                  <a:schemeClr val="accent4">
                    <a:lumMod val="75000"/>
                  </a:schemeClr>
                </a:solidFill>
              </a:defRPr>
            </a:lvl3pPr>
            <a:lvl4pPr>
              <a:defRPr sz="1600">
                <a:solidFill>
                  <a:schemeClr val="accent4">
                    <a:lumMod val="75000"/>
                  </a:schemeClr>
                </a:solidFill>
              </a:defRPr>
            </a:lvl4pPr>
            <a:lvl5pPr>
              <a:defRPr sz="1600">
                <a:solidFill>
                  <a:schemeClr val="accent4">
                    <a:lumMod val="7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5EF9AC8-F77E-417B-ACEB-71EB8B3C3BE2}" type="slidenum">
              <a:rPr lang="en-US" smtClean="0"/>
              <a:t>‹#›</a:t>
            </a:fld>
            <a:endParaRPr lang="en-US"/>
          </a:p>
        </p:txBody>
      </p:sp>
      <p:sp>
        <p:nvSpPr>
          <p:cNvPr id="8" name="Title 1"/>
          <p:cNvSpPr>
            <a:spLocks noGrp="1"/>
          </p:cNvSpPr>
          <p:nvPr>
            <p:ph type="title"/>
          </p:nvPr>
        </p:nvSpPr>
        <p:spPr>
          <a:xfrm>
            <a:off x="1981200" y="274638"/>
            <a:ext cx="6705600" cy="715962"/>
          </a:xfrm>
          <a:prstGeom prst="rect">
            <a:avLst/>
          </a:prstGeom>
        </p:spPr>
        <p:txBody>
          <a:bodyPr>
            <a:normAutofit/>
          </a:bodyPr>
          <a:lstStyle>
            <a:lvl1pPr algn="r">
              <a:defRPr sz="3200">
                <a:solidFill>
                  <a:schemeClr val="accent3">
                    <a:lumMod val="50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424532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accent4">
                    <a:lumMod val="75000"/>
                  </a:schemeClr>
                </a:solidFill>
              </a:defRPr>
            </a:lvl1pPr>
            <a:lvl2pPr>
              <a:defRPr sz="2000">
                <a:solidFill>
                  <a:schemeClr val="accent4">
                    <a:lumMod val="75000"/>
                  </a:schemeClr>
                </a:solidFill>
              </a:defRPr>
            </a:lvl2pPr>
            <a:lvl3pPr>
              <a:defRPr sz="1800">
                <a:solidFill>
                  <a:schemeClr val="accent4">
                    <a:lumMod val="75000"/>
                  </a:schemeClr>
                </a:solidFill>
              </a:defRPr>
            </a:lvl3pPr>
            <a:lvl4pPr>
              <a:defRPr sz="1600">
                <a:solidFill>
                  <a:schemeClr val="accent4">
                    <a:lumMod val="75000"/>
                  </a:schemeClr>
                </a:solidFill>
              </a:defRPr>
            </a:lvl4pPr>
            <a:lvl5pPr>
              <a:defRPr sz="1600">
                <a:solidFill>
                  <a:schemeClr val="accent4">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accent4">
                    <a:lumMod val="75000"/>
                  </a:schemeClr>
                </a:solidFill>
              </a:defRPr>
            </a:lvl1pPr>
            <a:lvl2pPr>
              <a:defRPr sz="2000">
                <a:solidFill>
                  <a:schemeClr val="accent4">
                    <a:lumMod val="75000"/>
                  </a:schemeClr>
                </a:solidFill>
              </a:defRPr>
            </a:lvl2pPr>
            <a:lvl3pPr>
              <a:defRPr sz="1800">
                <a:solidFill>
                  <a:schemeClr val="accent4">
                    <a:lumMod val="75000"/>
                  </a:schemeClr>
                </a:solidFill>
              </a:defRPr>
            </a:lvl3pPr>
            <a:lvl4pPr>
              <a:defRPr sz="1600">
                <a:solidFill>
                  <a:schemeClr val="accent4">
                    <a:lumMod val="75000"/>
                  </a:schemeClr>
                </a:solidFill>
              </a:defRPr>
            </a:lvl4pPr>
            <a:lvl5pPr>
              <a:defRPr sz="1600">
                <a:solidFill>
                  <a:schemeClr val="accent4">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25EF9AC8-F77E-417B-ACEB-71EB8B3C3BE2}" type="slidenum">
              <a:rPr lang="en-US" smtClean="0"/>
              <a:t>‹#›</a:t>
            </a:fld>
            <a:endParaRPr lang="en-US"/>
          </a:p>
        </p:txBody>
      </p:sp>
      <p:sp>
        <p:nvSpPr>
          <p:cNvPr id="10" name="Title 1"/>
          <p:cNvSpPr>
            <a:spLocks noGrp="1"/>
          </p:cNvSpPr>
          <p:nvPr>
            <p:ph type="title"/>
          </p:nvPr>
        </p:nvSpPr>
        <p:spPr>
          <a:xfrm>
            <a:off x="1981200" y="274638"/>
            <a:ext cx="6705600" cy="715962"/>
          </a:xfrm>
          <a:prstGeom prst="rect">
            <a:avLst/>
          </a:prstGeom>
        </p:spPr>
        <p:txBody>
          <a:bodyPr>
            <a:normAutofit/>
          </a:bodyPr>
          <a:lstStyle>
            <a:lvl1pPr algn="r">
              <a:defRPr sz="3200">
                <a:solidFill>
                  <a:schemeClr val="accent3">
                    <a:lumMod val="50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440507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5EF9AC8-F77E-417B-ACEB-71EB8B3C3BE2}" type="slidenum">
              <a:rPr lang="en-US" smtClean="0"/>
              <a:t>‹#›</a:t>
            </a:fld>
            <a:endParaRPr lang="en-US"/>
          </a:p>
        </p:txBody>
      </p:sp>
      <p:sp>
        <p:nvSpPr>
          <p:cNvPr id="6" name="Title 1"/>
          <p:cNvSpPr>
            <a:spLocks noGrp="1"/>
          </p:cNvSpPr>
          <p:nvPr>
            <p:ph type="title"/>
          </p:nvPr>
        </p:nvSpPr>
        <p:spPr>
          <a:xfrm>
            <a:off x="1981200" y="274638"/>
            <a:ext cx="6705600" cy="715962"/>
          </a:xfrm>
          <a:prstGeom prst="rect">
            <a:avLst/>
          </a:prstGeom>
        </p:spPr>
        <p:txBody>
          <a:bodyPr>
            <a:normAutofit/>
          </a:bodyPr>
          <a:lstStyle>
            <a:lvl1pPr algn="r">
              <a:defRPr sz="3200">
                <a:solidFill>
                  <a:schemeClr val="accent3">
                    <a:lumMod val="50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2972098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F9AC8-F77E-417B-ACEB-71EB8B3C3BE2}" type="slidenum">
              <a:rPr lang="en-US" smtClean="0"/>
              <a:t>‹#›</a:t>
            </a:fld>
            <a:endParaRPr lang="en-US"/>
          </a:p>
        </p:txBody>
      </p:sp>
    </p:spTree>
    <p:extLst>
      <p:ext uri="{BB962C8B-B14F-4D97-AF65-F5344CB8AC3E}">
        <p14:creationId xmlns:p14="http://schemas.microsoft.com/office/powerpoint/2010/main" val="2280061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1162050"/>
          </a:xfrm>
          <a:prstGeom prst="rect">
            <a:avLst/>
          </a:prstGeom>
        </p:spPr>
        <p:txBody>
          <a:bodyPr anchor="b"/>
          <a:lstStyle>
            <a:lvl1pPr algn="l">
              <a:defRPr sz="2000" b="1">
                <a:solidFill>
                  <a:schemeClr val="accent4">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42999"/>
            <a:ext cx="5111750" cy="4953001"/>
          </a:xfrm>
          <a:prstGeom prst="rect">
            <a:avLst/>
          </a:prstGeom>
        </p:spPr>
        <p:txBody>
          <a:bodyPr/>
          <a:lstStyle>
            <a:lvl1pPr>
              <a:defRPr sz="2400">
                <a:solidFill>
                  <a:schemeClr val="accent4">
                    <a:lumMod val="75000"/>
                  </a:schemeClr>
                </a:solidFill>
              </a:defRPr>
            </a:lvl1pPr>
            <a:lvl2pPr>
              <a:defRPr sz="2000">
                <a:solidFill>
                  <a:schemeClr val="accent4">
                    <a:lumMod val="75000"/>
                  </a:schemeClr>
                </a:solidFill>
              </a:defRPr>
            </a:lvl2pPr>
            <a:lvl3pPr>
              <a:defRPr sz="1800">
                <a:solidFill>
                  <a:schemeClr val="accent4">
                    <a:lumMod val="75000"/>
                  </a:schemeClr>
                </a:solidFill>
              </a:defRPr>
            </a:lvl3pPr>
            <a:lvl4pPr>
              <a:defRPr sz="1600">
                <a:solidFill>
                  <a:schemeClr val="accent4">
                    <a:lumMod val="75000"/>
                  </a:schemeClr>
                </a:solidFill>
              </a:defRPr>
            </a:lvl4pPr>
            <a:lvl5pPr>
              <a:defRPr sz="1600">
                <a:solidFill>
                  <a:schemeClr val="accent4">
                    <a:lumMod val="7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05051"/>
            <a:ext cx="3008313" cy="3790950"/>
          </a:xfrm>
          <a:prstGeom prst="rect">
            <a:avLst/>
          </a:prstGeom>
        </p:spPr>
        <p:txBody>
          <a:bodyPr/>
          <a:lstStyle>
            <a:lvl1pPr marL="0" indent="0">
              <a:buNone/>
              <a:defRPr sz="1400">
                <a:solidFill>
                  <a:schemeClr val="accent4">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5EF9AC8-F77E-417B-ACEB-71EB8B3C3BE2}" type="slidenum">
              <a:rPr lang="en-US" smtClean="0"/>
              <a:t>‹#›</a:t>
            </a:fld>
            <a:endParaRPr lang="en-US"/>
          </a:p>
        </p:txBody>
      </p:sp>
    </p:spTree>
    <p:extLst>
      <p:ext uri="{BB962C8B-B14F-4D97-AF65-F5344CB8AC3E}">
        <p14:creationId xmlns:p14="http://schemas.microsoft.com/office/powerpoint/2010/main" val="932541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4400" y="1676400"/>
            <a:ext cx="3962400" cy="566738"/>
          </a:xfrm>
          <a:prstGeom prst="rect">
            <a:avLst/>
          </a:prstGeom>
        </p:spPr>
        <p:txBody>
          <a:bodyPr anchor="b"/>
          <a:lstStyle>
            <a:lvl1pPr algn="l">
              <a:defRPr sz="2000" b="1">
                <a:solidFill>
                  <a:schemeClr val="accent4">
                    <a:lumMod val="7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04800" y="1676400"/>
            <a:ext cx="4267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24400" y="2243138"/>
            <a:ext cx="3962400" cy="1185862"/>
          </a:xfrm>
          <a:prstGeom prst="rect">
            <a:avLst/>
          </a:prstGeom>
        </p:spPr>
        <p:txBody>
          <a:bodyPr/>
          <a:lstStyle>
            <a:lvl1pPr marL="0" indent="0">
              <a:buNone/>
              <a:defRPr sz="1400">
                <a:solidFill>
                  <a:schemeClr val="accent4">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5EF9AC8-F77E-417B-ACEB-71EB8B3C3BE2}" type="slidenum">
              <a:rPr lang="en-US" smtClean="0"/>
              <a:t>‹#›</a:t>
            </a:fld>
            <a:endParaRPr lang="en-US"/>
          </a:p>
        </p:txBody>
      </p:sp>
    </p:spTree>
    <p:extLst>
      <p:ext uri="{BB962C8B-B14F-4D97-AF65-F5344CB8AC3E}">
        <p14:creationId xmlns:p14="http://schemas.microsoft.com/office/powerpoint/2010/main" val="2083865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416675"/>
            <a:ext cx="2133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25EF9AC8-F77E-417B-ACEB-71EB8B3C3BE2}" type="slidenum">
              <a:rPr lang="en-US" smtClean="0"/>
              <a:pPr/>
              <a:t>‹#›</a:t>
            </a:fld>
            <a:endParaRPr lang="en-US"/>
          </a:p>
        </p:txBody>
      </p:sp>
      <p:sp>
        <p:nvSpPr>
          <p:cNvPr id="7" name="Footer Placeholder 7"/>
          <p:cNvSpPr txBox="1">
            <a:spLocks/>
          </p:cNvSpPr>
          <p:nvPr userDrawn="1"/>
        </p:nvSpPr>
        <p:spPr>
          <a:xfrm>
            <a:off x="0" y="6492875"/>
            <a:ext cx="2895600" cy="365125"/>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©2012 Nashville Fertility Center</a:t>
            </a:r>
            <a:endParaRPr lang="en-US" dirty="0"/>
          </a:p>
        </p:txBody>
      </p:sp>
    </p:spTree>
    <p:extLst>
      <p:ext uri="{BB962C8B-B14F-4D97-AF65-F5344CB8AC3E}">
        <p14:creationId xmlns:p14="http://schemas.microsoft.com/office/powerpoint/2010/main" val="2029299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nashvillefertility.co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nashvillefertility.com/" TargetMode="External"/><Relationship Id="rId2" Type="http://schemas.openxmlformats.org/officeDocument/2006/relationships/hyperlink" Target="mailto:kmillett@nashvillefertility.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001000" cy="3429000"/>
          </a:xfrm>
        </p:spPr>
        <p:txBody>
          <a:bodyPr/>
          <a:lstStyle/>
          <a:p>
            <a:pPr marL="36512" indent="0" algn="ctr" eaLnBrk="1" fontAlgn="auto" hangingPunct="1">
              <a:spcAft>
                <a:spcPts val="0"/>
              </a:spcAft>
              <a:buFont typeface="Wingdings 2" pitchFamily="18" charset="2"/>
              <a:buNone/>
              <a:defRPr/>
            </a:pPr>
            <a:r>
              <a:rPr lang="en-US" sz="6000" dirty="0" smtClean="0"/>
              <a:t>Egg Donation</a:t>
            </a:r>
          </a:p>
          <a:p>
            <a:pPr marL="36512" indent="0" algn="ctr" eaLnBrk="1" fontAlgn="auto" hangingPunct="1">
              <a:spcAft>
                <a:spcPts val="0"/>
              </a:spcAft>
              <a:buFont typeface="Wingdings 2" pitchFamily="18" charset="2"/>
              <a:buNone/>
              <a:defRPr/>
            </a:pPr>
            <a:r>
              <a:rPr lang="en-US" sz="6000" dirty="0" smtClean="0"/>
              <a:t>Basics</a:t>
            </a:r>
          </a:p>
        </p:txBody>
      </p:sp>
      <p:sp>
        <p:nvSpPr>
          <p:cNvPr id="7170" name="Title 1"/>
          <p:cNvSpPr>
            <a:spLocks noGrp="1"/>
          </p:cNvSpPr>
          <p:nvPr>
            <p:ph type="title"/>
          </p:nvPr>
        </p:nvSpPr>
        <p:spPr>
          <a:xfrm>
            <a:off x="1905000" y="228600"/>
            <a:ext cx="6705600" cy="715962"/>
          </a:xfrm>
        </p:spPr>
        <p:txBody>
          <a:bodyPr>
            <a:normAutofit fontScale="90000"/>
          </a:bodyPr>
          <a:lstStyle/>
          <a:p>
            <a:pPr eaLnBrk="1" fontAlgn="auto" hangingPunct="1">
              <a:spcAft>
                <a:spcPts val="0"/>
              </a:spcAft>
              <a:defRPr/>
            </a:pPr>
            <a:r>
              <a:rPr lang="en-US" sz="9600" dirty="0" smtClean="0">
                <a:solidFill>
                  <a:schemeClr val="accent1"/>
                </a:solidFill>
                <a:latin typeface="Brush Script MT" pitchFamily="66" charset="0"/>
              </a:rPr>
              <a:t>Welcome</a:t>
            </a:r>
          </a:p>
        </p:txBody>
      </p:sp>
    </p:spTree>
    <p:extLst>
      <p:ext uri="{BB962C8B-B14F-4D97-AF65-F5344CB8AC3E}">
        <p14:creationId xmlns:p14="http://schemas.microsoft.com/office/powerpoint/2010/main" val="2697326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2971800"/>
            <a:ext cx="8229600" cy="2743200"/>
          </a:xfrm>
        </p:spPr>
        <p:txBody>
          <a:bodyPr/>
          <a:lstStyle/>
          <a:p>
            <a:pPr marL="45720" indent="0" algn="ctr" eaLnBrk="1" fontAlgn="auto" hangingPunct="1">
              <a:lnSpc>
                <a:spcPct val="90000"/>
              </a:lnSpc>
              <a:spcAft>
                <a:spcPts val="0"/>
              </a:spcAft>
              <a:buFont typeface="Wingdings 2" pitchFamily="18" charset="2"/>
              <a:buNone/>
              <a:defRPr/>
            </a:pPr>
            <a:r>
              <a:rPr lang="en-US" sz="4000" dirty="0" smtClean="0"/>
              <a:t>Call your IVF Nurse with the first day of FULL FLOW bleeding. Call on Monday if your period starts over the weekend.</a:t>
            </a:r>
          </a:p>
        </p:txBody>
      </p:sp>
      <p:sp>
        <p:nvSpPr>
          <p:cNvPr id="19458" name="Rectangle 2"/>
          <p:cNvSpPr>
            <a:spLocks noGrp="1" noChangeArrowheads="1"/>
          </p:cNvSpPr>
          <p:nvPr>
            <p:ph type="title"/>
          </p:nvPr>
        </p:nvSpPr>
        <p:spPr/>
        <p:txBody>
          <a:bodyPr/>
          <a:lstStyle/>
          <a:p>
            <a:pPr eaLnBrk="1" fontAlgn="auto" hangingPunct="1">
              <a:spcAft>
                <a:spcPts val="0"/>
              </a:spcAft>
              <a:defRPr/>
            </a:pPr>
            <a:r>
              <a:rPr lang="en-US" sz="4000" dirty="0" smtClean="0">
                <a:solidFill>
                  <a:schemeClr val="accent1"/>
                </a:solidFill>
              </a:rPr>
              <a:t>Getting started</a:t>
            </a:r>
          </a:p>
        </p:txBody>
      </p:sp>
      <p:sp>
        <p:nvSpPr>
          <p:cNvPr id="18436" name="Rectangle 1"/>
          <p:cNvSpPr>
            <a:spLocks noChangeArrowheads="1"/>
          </p:cNvSpPr>
          <p:nvPr/>
        </p:nvSpPr>
        <p:spPr bwMode="auto">
          <a:xfrm>
            <a:off x="990600" y="1447800"/>
            <a:ext cx="7162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3200" dirty="0">
                <a:solidFill>
                  <a:schemeClr val="accent1"/>
                </a:solidFill>
              </a:rPr>
              <a:t>Your </a:t>
            </a:r>
            <a:r>
              <a:rPr lang="en-US" altLang="en-US" sz="3200" dirty="0" smtClean="0">
                <a:solidFill>
                  <a:schemeClr val="accent1"/>
                </a:solidFill>
              </a:rPr>
              <a:t>Egg Donation Cycle </a:t>
            </a:r>
            <a:r>
              <a:rPr lang="en-US" altLang="en-US" sz="3200" dirty="0">
                <a:solidFill>
                  <a:schemeClr val="accent1"/>
                </a:solidFill>
              </a:rPr>
              <a:t>Begins with Your Menses:</a:t>
            </a:r>
            <a:endParaRPr lang="en-US" altLang="en-US" sz="3200" dirty="0"/>
          </a:p>
        </p:txBody>
      </p:sp>
    </p:spTree>
    <p:extLst>
      <p:ext uri="{BB962C8B-B14F-4D97-AF65-F5344CB8AC3E}">
        <p14:creationId xmlns:p14="http://schemas.microsoft.com/office/powerpoint/2010/main" val="3223634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fontAlgn="auto" hangingPunct="1">
              <a:spcAft>
                <a:spcPts val="0"/>
              </a:spcAft>
              <a:defRPr/>
            </a:pPr>
            <a:r>
              <a:rPr lang="en-US" dirty="0" smtClean="0">
                <a:solidFill>
                  <a:schemeClr val="accent1"/>
                </a:solidFill>
              </a:rPr>
              <a:t>Getting started</a:t>
            </a:r>
          </a:p>
        </p:txBody>
      </p:sp>
      <p:pic>
        <p:nvPicPr>
          <p:cNvPr id="215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891056"/>
            <a:ext cx="4495800" cy="427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TextBox 1"/>
          <p:cNvSpPr txBox="1">
            <a:spLocks noChangeArrowheads="1"/>
          </p:cNvSpPr>
          <p:nvPr/>
        </p:nvSpPr>
        <p:spPr bwMode="auto">
          <a:xfrm>
            <a:off x="1219200" y="5168900"/>
            <a:ext cx="66294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dirty="0" smtClean="0">
                <a:solidFill>
                  <a:schemeClr val="tx2"/>
                </a:solidFill>
              </a:rPr>
              <a:t>Do not have sex throughout your egg donation cycle. You are very fertile at this time and could get pregnant unexpectedly</a:t>
            </a:r>
            <a:r>
              <a:rPr lang="en-US" altLang="en-US" sz="2800" dirty="0" smtClean="0">
                <a:solidFill>
                  <a:schemeClr val="tx2"/>
                </a:solidFill>
              </a:rPr>
              <a:t>.</a:t>
            </a:r>
            <a:endParaRPr lang="en-US" altLang="en-US" sz="2800" dirty="0">
              <a:solidFill>
                <a:schemeClr val="tx2"/>
              </a:solidFill>
            </a:endParaRPr>
          </a:p>
        </p:txBody>
      </p:sp>
    </p:spTree>
    <p:extLst>
      <p:ext uri="{BB962C8B-B14F-4D97-AF65-F5344CB8AC3E}">
        <p14:creationId xmlns:p14="http://schemas.microsoft.com/office/powerpoint/2010/main" val="3341856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5"/>
          <p:cNvSpPr txBox="1">
            <a:spLocks noChangeArrowheads="1"/>
          </p:cNvSpPr>
          <p:nvPr/>
        </p:nvSpPr>
        <p:spPr bwMode="auto">
          <a:xfrm>
            <a:off x="762001" y="1143000"/>
            <a:ext cx="5140324" cy="420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indent="0">
              <a:spcAft>
                <a:spcPts val="1800"/>
              </a:spcAft>
              <a:defRPr/>
            </a:pPr>
            <a:r>
              <a:rPr lang="en-US" sz="2800" dirty="0" smtClean="0">
                <a:solidFill>
                  <a:schemeClr val="tx2"/>
                </a:solidFill>
              </a:rPr>
              <a:t>Your IVF Nurse will order your medications from a specialty mail-order pharmacy.</a:t>
            </a:r>
          </a:p>
          <a:p>
            <a:pPr>
              <a:spcAft>
                <a:spcPts val="1800"/>
              </a:spcAft>
              <a:buFont typeface="Arial" charset="0"/>
              <a:buChar char="•"/>
              <a:defRPr/>
            </a:pPr>
            <a:r>
              <a:rPr lang="en-US" sz="2800" dirty="0" smtClean="0">
                <a:solidFill>
                  <a:schemeClr val="tx2"/>
                </a:solidFill>
              </a:rPr>
              <a:t>Your cycle medications will be reviewed and the complete supply given to you at the first monitoring visit in the donation cycle (called the suppression check) </a:t>
            </a:r>
          </a:p>
        </p:txBody>
      </p:sp>
      <p:pic>
        <p:nvPicPr>
          <p:cNvPr id="20483" name="Picture 2" descr="C:\Users\LLee\AppData\Local\Microsoft\Windows\Temporary Internet Files\Content.IE5\3ZK2P034\MP90032108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2325" y="2286000"/>
            <a:ext cx="26082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p:txBody>
          <a:bodyPr/>
          <a:lstStyle/>
          <a:p>
            <a:pPr eaLnBrk="1" fontAlgn="auto" hangingPunct="1">
              <a:spcAft>
                <a:spcPts val="0"/>
              </a:spcAft>
              <a:defRPr/>
            </a:pPr>
            <a:r>
              <a:rPr lang="en-US" sz="4000" dirty="0" smtClean="0">
                <a:solidFill>
                  <a:schemeClr val="accent1"/>
                </a:solidFill>
              </a:rPr>
              <a:t>Getting started</a:t>
            </a:r>
          </a:p>
        </p:txBody>
      </p:sp>
    </p:spTree>
    <p:extLst>
      <p:ext uri="{BB962C8B-B14F-4D97-AF65-F5344CB8AC3E}">
        <p14:creationId xmlns:p14="http://schemas.microsoft.com/office/powerpoint/2010/main" val="2128824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tx2">
                    <a:lumMod val="60000"/>
                    <a:lumOff val="40000"/>
                  </a:schemeClr>
                </a:solidFill>
              </a:rPr>
              <a:t>Begin Birth Control Pills (CD3)</a:t>
            </a:r>
          </a:p>
        </p:txBody>
      </p:sp>
      <p:sp>
        <p:nvSpPr>
          <p:cNvPr id="10243" name="Rectangle 3"/>
          <p:cNvSpPr>
            <a:spLocks noGrp="1" noChangeArrowheads="1"/>
          </p:cNvSpPr>
          <p:nvPr>
            <p:ph idx="1"/>
          </p:nvPr>
        </p:nvSpPr>
        <p:spPr/>
        <p:txBody>
          <a:bodyPr/>
          <a:lstStyle/>
          <a:p>
            <a:pPr eaLnBrk="1" fontAlgn="auto" hangingPunct="1">
              <a:spcAft>
                <a:spcPts val="0"/>
              </a:spcAft>
              <a:buFont typeface="Arial" pitchFamily="34" charset="0"/>
              <a:buChar char="•"/>
              <a:defRPr/>
            </a:pPr>
            <a:r>
              <a:rPr lang="en-US" dirty="0" smtClean="0"/>
              <a:t>Begin birth control pills on the third day of your menstrual cycle if these have been prescribed for you.</a:t>
            </a:r>
          </a:p>
          <a:p>
            <a:pPr lvl="1" eaLnBrk="1" fontAlgn="auto" hangingPunct="1">
              <a:spcAft>
                <a:spcPts val="1800"/>
              </a:spcAft>
              <a:buFont typeface="Wingdings" pitchFamily="2" charset="2"/>
              <a:buChar char="ü"/>
              <a:defRPr/>
            </a:pPr>
            <a:r>
              <a:rPr lang="en-US" sz="2400" i="1" dirty="0"/>
              <a:t>Take pills at night and with food if they cause nausea.</a:t>
            </a:r>
          </a:p>
          <a:p>
            <a:pPr lvl="1" eaLnBrk="1" fontAlgn="auto" hangingPunct="1">
              <a:spcAft>
                <a:spcPts val="0"/>
              </a:spcAft>
              <a:buFont typeface="Wingdings" pitchFamily="2" charset="2"/>
              <a:buChar char="ü"/>
              <a:defRPr/>
            </a:pPr>
            <a:r>
              <a:rPr lang="en-US" sz="2400" i="1" dirty="0"/>
              <a:t>You may have breakthrough bleeding while on birth control pills. This is not cause for concern</a:t>
            </a:r>
            <a:r>
              <a:rPr lang="en-US" sz="2400" i="1" dirty="0" smtClean="0"/>
              <a:t>.</a:t>
            </a:r>
            <a:endParaRPr lang="en-US" sz="2400" i="1" dirty="0"/>
          </a:p>
        </p:txBody>
      </p:sp>
      <p:pic>
        <p:nvPicPr>
          <p:cNvPr id="2458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038600"/>
            <a:ext cx="2133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631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Autofit/>
          </a:bodyPr>
          <a:lstStyle/>
          <a:p>
            <a:pPr eaLnBrk="1" fontAlgn="auto" hangingPunct="1">
              <a:spcAft>
                <a:spcPts val="0"/>
              </a:spcAft>
              <a:defRPr/>
            </a:pPr>
            <a:r>
              <a:rPr lang="en-US" dirty="0" smtClean="0">
                <a:solidFill>
                  <a:schemeClr val="tx2">
                    <a:lumMod val="60000"/>
                    <a:lumOff val="40000"/>
                  </a:schemeClr>
                </a:solidFill>
              </a:rPr>
              <a:t>Birth Control Pills</a:t>
            </a:r>
          </a:p>
        </p:txBody>
      </p:sp>
      <p:sp>
        <p:nvSpPr>
          <p:cNvPr id="24579" name="Content Placeholder 2"/>
          <p:cNvSpPr>
            <a:spLocks noGrp="1"/>
          </p:cNvSpPr>
          <p:nvPr>
            <p:ph idx="1"/>
          </p:nvPr>
        </p:nvSpPr>
        <p:spPr/>
        <p:txBody>
          <a:bodyPr/>
          <a:lstStyle/>
          <a:p>
            <a:pPr eaLnBrk="1" fontAlgn="auto" hangingPunct="1">
              <a:spcAft>
                <a:spcPts val="0"/>
              </a:spcAft>
              <a:buFont typeface="Arial" pitchFamily="34" charset="0"/>
              <a:buChar char="•"/>
              <a:defRPr/>
            </a:pPr>
            <a:r>
              <a:rPr lang="en-US" sz="3200" dirty="0" smtClean="0"/>
              <a:t>Usually taken daily for 2 to 4 weeks.</a:t>
            </a:r>
          </a:p>
          <a:p>
            <a:pPr eaLnBrk="1" fontAlgn="auto" hangingPunct="1">
              <a:spcAft>
                <a:spcPts val="0"/>
              </a:spcAft>
              <a:buFont typeface="Arial" pitchFamily="34" charset="0"/>
              <a:buChar char="•"/>
              <a:defRPr/>
            </a:pPr>
            <a:r>
              <a:rPr lang="en-US" sz="3200" dirty="0" smtClean="0"/>
              <a:t>Birth control pills are used to prevent cysts from forming on the ovaries during this suppression stage.</a:t>
            </a:r>
          </a:p>
        </p:txBody>
      </p:sp>
    </p:spTree>
    <p:extLst>
      <p:ext uri="{BB962C8B-B14F-4D97-AF65-F5344CB8AC3E}">
        <p14:creationId xmlns:p14="http://schemas.microsoft.com/office/powerpoint/2010/main" val="449454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1295400"/>
            <a:ext cx="8229600" cy="4876800"/>
          </a:xfrm>
        </p:spPr>
        <p:txBody>
          <a:bodyPr>
            <a:normAutofit fontScale="92500" lnSpcReduction="20000"/>
          </a:bodyPr>
          <a:lstStyle/>
          <a:p>
            <a:pPr marL="36512" indent="0" algn="ctr" eaLnBrk="1" fontAlgn="auto" hangingPunct="1">
              <a:spcAft>
                <a:spcPts val="0"/>
              </a:spcAft>
              <a:buFont typeface="Wingdings 2" pitchFamily="18" charset="2"/>
              <a:buNone/>
              <a:defRPr/>
            </a:pPr>
            <a:r>
              <a:rPr lang="en-US" sz="2800" dirty="0" smtClean="0">
                <a:solidFill>
                  <a:schemeClr val="accent1"/>
                </a:solidFill>
              </a:rPr>
              <a:t>Your IVF nurse will send you a personalized plan.  </a:t>
            </a:r>
            <a:endParaRPr lang="en-US" sz="2800" dirty="0">
              <a:solidFill>
                <a:schemeClr val="accent1"/>
              </a:solidFill>
            </a:endParaRPr>
          </a:p>
          <a:p>
            <a:pPr lvl="0"/>
            <a:r>
              <a:rPr lang="en-US" dirty="0"/>
              <a:t>Your menses began on__________</a:t>
            </a:r>
          </a:p>
          <a:p>
            <a:pPr lvl="0"/>
            <a:r>
              <a:rPr lang="en-US" dirty="0"/>
              <a:t>You should begin taking </a:t>
            </a:r>
            <a:r>
              <a:rPr lang="en-US" dirty="0" smtClean="0"/>
              <a:t>birth control pills on cycle day 3________</a:t>
            </a:r>
          </a:p>
          <a:p>
            <a:pPr lvl="0"/>
            <a:r>
              <a:rPr lang="en-US" dirty="0" smtClean="0"/>
              <a:t>You will take your last active birth control pill on__________</a:t>
            </a:r>
            <a:endParaRPr lang="en-US" dirty="0"/>
          </a:p>
          <a:p>
            <a:pPr lvl="0"/>
            <a:r>
              <a:rPr lang="en-US" dirty="0"/>
              <a:t>Schedule a suppression check </a:t>
            </a:r>
            <a:r>
              <a:rPr lang="en-US" dirty="0" smtClean="0"/>
              <a:t>for ____________</a:t>
            </a:r>
            <a:endParaRPr lang="en-US" dirty="0"/>
          </a:p>
          <a:p>
            <a:pPr lvl="0"/>
            <a:r>
              <a:rPr lang="en-US" dirty="0"/>
              <a:t>Begin FSH </a:t>
            </a:r>
            <a:r>
              <a:rPr lang="en-US" dirty="0" smtClean="0"/>
              <a:t>(</a:t>
            </a:r>
            <a:r>
              <a:rPr lang="en-US" dirty="0" err="1" smtClean="0"/>
              <a:t>Follistim</a:t>
            </a:r>
            <a:r>
              <a:rPr lang="en-US" dirty="0" smtClean="0"/>
              <a:t> </a:t>
            </a:r>
            <a:r>
              <a:rPr lang="en-US" dirty="0"/>
              <a:t>or </a:t>
            </a:r>
            <a:r>
              <a:rPr lang="en-US" dirty="0" err="1" smtClean="0"/>
              <a:t>Gonal</a:t>
            </a:r>
            <a:r>
              <a:rPr lang="en-US" dirty="0" smtClean="0"/>
              <a:t>-F and/or </a:t>
            </a:r>
            <a:r>
              <a:rPr lang="en-US" dirty="0" err="1" smtClean="0"/>
              <a:t>Menopur</a:t>
            </a:r>
            <a:r>
              <a:rPr lang="en-US" dirty="0" smtClean="0"/>
              <a:t>) on______  (~2- </a:t>
            </a:r>
            <a:r>
              <a:rPr lang="en-US" dirty="0"/>
              <a:t>3 </a:t>
            </a:r>
            <a:r>
              <a:rPr lang="en-US" dirty="0" smtClean="0"/>
              <a:t>days after the suppression check , as directed)</a:t>
            </a:r>
            <a:endParaRPr lang="en-US" dirty="0"/>
          </a:p>
          <a:p>
            <a:pPr lvl="0"/>
            <a:r>
              <a:rPr lang="en-US" dirty="0"/>
              <a:t>Schedule an Estradiol level and ultrasound appointment on FSH day 4 or 5 and thereafter as advised.</a:t>
            </a:r>
          </a:p>
          <a:p>
            <a:pPr lvl="0"/>
            <a:r>
              <a:rPr lang="en-US" dirty="0"/>
              <a:t>Anticipate starting </a:t>
            </a:r>
            <a:r>
              <a:rPr lang="en-US" dirty="0" err="1"/>
              <a:t>Ganirelix</a:t>
            </a:r>
            <a:r>
              <a:rPr lang="en-US" dirty="0"/>
              <a:t> in addition to FSH around day 6 of stimulation, but we will instruct you when to start this medication. You will need to continue this medication for as long as you are taking FSH.</a:t>
            </a:r>
          </a:p>
          <a:p>
            <a:pPr lvl="0"/>
            <a:r>
              <a:rPr lang="en-US" dirty="0"/>
              <a:t>Your egg retrieval will be the week of ________________</a:t>
            </a:r>
          </a:p>
          <a:p>
            <a:pPr marL="36512" indent="0" eaLnBrk="1" fontAlgn="auto" hangingPunct="1">
              <a:spcAft>
                <a:spcPts val="0"/>
              </a:spcAft>
              <a:buFont typeface="Wingdings 2" pitchFamily="18" charset="2"/>
              <a:buNone/>
              <a:defRPr/>
            </a:pPr>
            <a:endParaRPr lang="en-US" dirty="0" smtClean="0"/>
          </a:p>
        </p:txBody>
      </p:sp>
      <p:sp>
        <p:nvSpPr>
          <p:cNvPr id="5" name="Rectangle 2"/>
          <p:cNvSpPr>
            <a:spLocks noGrp="1" noChangeArrowheads="1"/>
          </p:cNvSpPr>
          <p:nvPr>
            <p:ph type="title"/>
          </p:nvPr>
        </p:nvSpPr>
        <p:spPr/>
        <p:txBody>
          <a:bodyPr/>
          <a:lstStyle/>
          <a:p>
            <a:pPr eaLnBrk="1" fontAlgn="auto" hangingPunct="1">
              <a:spcAft>
                <a:spcPts val="0"/>
              </a:spcAft>
              <a:defRPr/>
            </a:pPr>
            <a:r>
              <a:rPr lang="en-US" sz="4000" dirty="0" smtClean="0">
                <a:solidFill>
                  <a:schemeClr val="accent1"/>
                </a:solidFill>
              </a:rPr>
              <a:t>Getting started</a:t>
            </a:r>
          </a:p>
        </p:txBody>
      </p:sp>
    </p:spTree>
    <p:extLst>
      <p:ext uri="{BB962C8B-B14F-4D97-AF65-F5344CB8AC3E}">
        <p14:creationId xmlns:p14="http://schemas.microsoft.com/office/powerpoint/2010/main" val="140883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tx2">
                    <a:lumMod val="60000"/>
                    <a:lumOff val="40000"/>
                  </a:schemeClr>
                </a:solidFill>
              </a:rPr>
              <a:t>Subcutaneous Injection Sites</a:t>
            </a:r>
          </a:p>
        </p:txBody>
      </p:sp>
      <p:sp>
        <p:nvSpPr>
          <p:cNvPr id="26627" name="Rectangle 3"/>
          <p:cNvSpPr>
            <a:spLocks noGrp="1" noChangeArrowheads="1"/>
          </p:cNvSpPr>
          <p:nvPr>
            <p:ph idx="1"/>
          </p:nvPr>
        </p:nvSpPr>
        <p:spPr/>
        <p:txBody>
          <a:bodyPr/>
          <a:lstStyle/>
          <a:p>
            <a:pPr eaLnBrk="1" fontAlgn="auto" hangingPunct="1">
              <a:spcAft>
                <a:spcPts val="0"/>
              </a:spcAft>
              <a:buFont typeface="Arial" pitchFamily="34" charset="0"/>
              <a:buChar char="•"/>
              <a:defRPr/>
            </a:pPr>
            <a:r>
              <a:rPr lang="en-US" dirty="0" smtClean="0"/>
              <a:t>All of the injectable cycle medications: FSH (</a:t>
            </a:r>
            <a:r>
              <a:rPr lang="en-US" dirty="0" err="1" smtClean="0"/>
              <a:t>Follistim</a:t>
            </a:r>
            <a:r>
              <a:rPr lang="en-US" dirty="0" smtClean="0"/>
              <a:t>, </a:t>
            </a:r>
            <a:r>
              <a:rPr lang="en-US" dirty="0" err="1" smtClean="0"/>
              <a:t>Gonal</a:t>
            </a:r>
            <a:r>
              <a:rPr lang="en-US" dirty="0" smtClean="0"/>
              <a:t> F) </a:t>
            </a:r>
            <a:r>
              <a:rPr lang="en-US" dirty="0" err="1" smtClean="0"/>
              <a:t>hMG</a:t>
            </a:r>
            <a:r>
              <a:rPr lang="en-US" dirty="0" smtClean="0"/>
              <a:t> (</a:t>
            </a:r>
            <a:r>
              <a:rPr lang="en-US" dirty="0" err="1" smtClean="0"/>
              <a:t>Menopur</a:t>
            </a:r>
            <a:r>
              <a:rPr lang="en-US" dirty="0" smtClean="0"/>
              <a:t>), </a:t>
            </a:r>
            <a:r>
              <a:rPr lang="en-US" dirty="0" err="1" smtClean="0"/>
              <a:t>Ganirelix</a:t>
            </a:r>
            <a:r>
              <a:rPr lang="en-US" dirty="0" smtClean="0"/>
              <a:t>, and Leuprolide (Lupron) trigger are given as subcutaneous injections. </a:t>
            </a:r>
          </a:p>
        </p:txBody>
      </p:sp>
      <p:pic>
        <p:nvPicPr>
          <p:cNvPr id="2765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971800"/>
            <a:ext cx="2674938" cy="267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50" y="2971800"/>
            <a:ext cx="3282950" cy="26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787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tx2">
                    <a:lumMod val="60000"/>
                    <a:lumOff val="40000"/>
                  </a:schemeClr>
                </a:solidFill>
              </a:rPr>
              <a:t>Stop Birth Control Pills ≈ CD23</a:t>
            </a:r>
          </a:p>
        </p:txBody>
      </p:sp>
      <p:sp>
        <p:nvSpPr>
          <p:cNvPr id="29699" name="Rectangle 3"/>
          <p:cNvSpPr>
            <a:spLocks noGrp="1" noChangeArrowheads="1"/>
          </p:cNvSpPr>
          <p:nvPr>
            <p:ph idx="1"/>
          </p:nvPr>
        </p:nvSpPr>
        <p:spPr/>
        <p:txBody>
          <a:bodyPr>
            <a:normAutofit/>
          </a:bodyPr>
          <a:lstStyle/>
          <a:p>
            <a:pPr eaLnBrk="1" fontAlgn="auto" hangingPunct="1">
              <a:spcAft>
                <a:spcPts val="0"/>
              </a:spcAft>
              <a:buFont typeface="Arial" pitchFamily="34" charset="0"/>
              <a:buChar char="•"/>
              <a:defRPr/>
            </a:pPr>
            <a:r>
              <a:rPr lang="en-US" sz="2800" dirty="0" smtClean="0"/>
              <a:t>Around Cycle Day 23, you will stop your birth control pills (as instructed on your personal plan).</a:t>
            </a:r>
          </a:p>
          <a:p>
            <a:pPr eaLnBrk="1" fontAlgn="auto" hangingPunct="1">
              <a:spcAft>
                <a:spcPts val="0"/>
              </a:spcAft>
              <a:buFont typeface="Arial" pitchFamily="34" charset="0"/>
              <a:buChar char="•"/>
              <a:defRPr/>
            </a:pPr>
            <a:r>
              <a:rPr lang="en-US" sz="2800" dirty="0" smtClean="0"/>
              <a:t>Two to four days after stopping the pill, you will come in for the first visit in the donation cycle (as instructed on your personal plan) . It is called the “Suppression Check”.</a:t>
            </a:r>
            <a:endParaRPr lang="en-US" sz="2800" dirty="0"/>
          </a:p>
          <a:p>
            <a:pPr eaLnBrk="1" fontAlgn="auto" hangingPunct="1">
              <a:spcAft>
                <a:spcPts val="0"/>
              </a:spcAft>
              <a:buFont typeface="Arial" pitchFamily="34" charset="0"/>
              <a:buChar char="•"/>
              <a:defRPr/>
            </a:pPr>
            <a:r>
              <a:rPr lang="en-US" sz="2800" dirty="0" smtClean="0"/>
              <a:t>You may or may not be on a menses and this is ok.</a:t>
            </a:r>
          </a:p>
        </p:txBody>
      </p:sp>
    </p:spTree>
    <p:extLst>
      <p:ext uri="{BB962C8B-B14F-4D97-AF65-F5344CB8AC3E}">
        <p14:creationId xmlns:p14="http://schemas.microsoft.com/office/powerpoint/2010/main" val="2981177938"/>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457200" y="2133600"/>
            <a:ext cx="8229600" cy="4191000"/>
          </a:xfrm>
        </p:spPr>
        <p:txBody>
          <a:bodyPr>
            <a:normAutofit lnSpcReduction="10000"/>
          </a:bodyPr>
          <a:lstStyle/>
          <a:p>
            <a:pPr marL="274320" eaLnBrk="1" fontAlgn="auto" hangingPunct="1">
              <a:lnSpc>
                <a:spcPct val="90000"/>
              </a:lnSpc>
              <a:spcAft>
                <a:spcPts val="0"/>
              </a:spcAft>
              <a:defRPr/>
            </a:pPr>
            <a:r>
              <a:rPr lang="en-US" sz="3200" dirty="0" smtClean="0"/>
              <a:t>The Suppression Check visit includes</a:t>
            </a:r>
          </a:p>
          <a:p>
            <a:pPr lvl="2" indent="82550" eaLnBrk="1" fontAlgn="auto" hangingPunct="1">
              <a:lnSpc>
                <a:spcPct val="90000"/>
              </a:lnSpc>
              <a:spcAft>
                <a:spcPts val="0"/>
              </a:spcAft>
              <a:tabLst>
                <a:tab pos="914400" algn="l"/>
              </a:tabLst>
              <a:defRPr/>
            </a:pPr>
            <a:r>
              <a:rPr lang="en-US" sz="3000" dirty="0" smtClean="0"/>
              <a:t>estradiol level (blood test)</a:t>
            </a:r>
          </a:p>
          <a:p>
            <a:pPr lvl="2" indent="82550" eaLnBrk="1" fontAlgn="auto" hangingPunct="1">
              <a:lnSpc>
                <a:spcPct val="90000"/>
              </a:lnSpc>
              <a:spcAft>
                <a:spcPts val="0"/>
              </a:spcAft>
              <a:tabLst>
                <a:tab pos="914400" algn="l"/>
              </a:tabLst>
              <a:defRPr/>
            </a:pPr>
            <a:r>
              <a:rPr lang="en-US" sz="3000" dirty="0" smtClean="0"/>
              <a:t>pelvic ultrasound</a:t>
            </a:r>
          </a:p>
          <a:p>
            <a:pPr lvl="2" indent="82550" eaLnBrk="1" fontAlgn="auto" hangingPunct="1">
              <a:lnSpc>
                <a:spcPct val="90000"/>
              </a:lnSpc>
              <a:spcAft>
                <a:spcPts val="0"/>
              </a:spcAft>
              <a:tabLst>
                <a:tab pos="914400" algn="l"/>
              </a:tabLst>
              <a:defRPr/>
            </a:pPr>
            <a:r>
              <a:rPr lang="en-US" sz="3000" dirty="0" smtClean="0"/>
              <a:t>history and physical exam</a:t>
            </a:r>
          </a:p>
          <a:p>
            <a:pPr lvl="2" indent="82550" eaLnBrk="1" fontAlgn="auto" hangingPunct="1">
              <a:lnSpc>
                <a:spcPct val="90000"/>
              </a:lnSpc>
              <a:spcAft>
                <a:spcPts val="0"/>
              </a:spcAft>
              <a:tabLst>
                <a:tab pos="914400" algn="l"/>
              </a:tabLst>
              <a:defRPr/>
            </a:pPr>
            <a:r>
              <a:rPr lang="en-US" sz="3000" dirty="0" smtClean="0"/>
              <a:t>Infectious disease blood panel (required by the FDA for all egg donors in cycle)</a:t>
            </a:r>
          </a:p>
          <a:p>
            <a:pPr marL="274320" eaLnBrk="1" fontAlgn="auto" hangingPunct="1">
              <a:lnSpc>
                <a:spcPct val="90000"/>
              </a:lnSpc>
              <a:spcAft>
                <a:spcPts val="1800"/>
              </a:spcAft>
              <a:defRPr/>
            </a:pPr>
            <a:endParaRPr lang="en-US" sz="3200" dirty="0" smtClean="0"/>
          </a:p>
          <a:p>
            <a:pPr marL="274320" eaLnBrk="1" fontAlgn="auto" hangingPunct="1">
              <a:lnSpc>
                <a:spcPct val="90000"/>
              </a:lnSpc>
              <a:spcAft>
                <a:spcPts val="1800"/>
              </a:spcAft>
              <a:defRPr/>
            </a:pPr>
            <a:r>
              <a:rPr lang="en-US" sz="3200" dirty="0" smtClean="0"/>
              <a:t>This appointment can take up to an hour.</a:t>
            </a:r>
          </a:p>
        </p:txBody>
      </p:sp>
      <p:sp>
        <p:nvSpPr>
          <p:cNvPr id="10242" name="Rectangle 2"/>
          <p:cNvSpPr>
            <a:spLocks noGrp="1" noChangeArrowheads="1"/>
          </p:cNvSpPr>
          <p:nvPr>
            <p:ph type="title"/>
          </p:nvPr>
        </p:nvSpPr>
        <p:spPr/>
        <p:txBody>
          <a:bodyPr>
            <a:normAutofit/>
          </a:bodyPr>
          <a:lstStyle/>
          <a:p>
            <a:pPr eaLnBrk="1" fontAlgn="auto" hangingPunct="1">
              <a:spcAft>
                <a:spcPts val="0"/>
              </a:spcAft>
              <a:defRPr/>
            </a:pPr>
            <a:r>
              <a:rPr lang="en-US" dirty="0" smtClean="0">
                <a:solidFill>
                  <a:schemeClr val="accent1"/>
                </a:solidFill>
              </a:rPr>
              <a:t>Suppression Check Visit</a:t>
            </a:r>
            <a:endParaRPr lang="en-US" dirty="0">
              <a:solidFill>
                <a:schemeClr val="accent1"/>
              </a:solidFill>
            </a:endParaRPr>
          </a:p>
        </p:txBody>
      </p:sp>
    </p:spTree>
    <p:extLst>
      <p:ext uri="{BB962C8B-B14F-4D97-AF65-F5344CB8AC3E}">
        <p14:creationId xmlns:p14="http://schemas.microsoft.com/office/powerpoint/2010/main" val="468429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p:txBody>
          <a:bodyPr>
            <a:normAutofit lnSpcReduction="10000"/>
          </a:bodyPr>
          <a:lstStyle/>
          <a:p>
            <a:pPr marL="274320" eaLnBrk="1" fontAlgn="auto" hangingPunct="1">
              <a:spcAft>
                <a:spcPts val="2400"/>
              </a:spcAft>
              <a:defRPr/>
            </a:pPr>
            <a:r>
              <a:rPr lang="en-US" sz="3200" dirty="0" smtClean="0"/>
              <a:t>You will receive an updated written plan from your IVF nurse.</a:t>
            </a:r>
          </a:p>
          <a:p>
            <a:pPr marL="274320" eaLnBrk="1" fontAlgn="auto" hangingPunct="1">
              <a:spcAft>
                <a:spcPts val="2400"/>
              </a:spcAft>
              <a:defRPr/>
            </a:pPr>
            <a:r>
              <a:rPr lang="en-US" sz="3200" dirty="0" smtClean="0"/>
              <a:t>Your IVF nurse will review and give you the complete cycle medication supply at this suppression check appt.</a:t>
            </a:r>
          </a:p>
          <a:p>
            <a:pPr marL="274320" eaLnBrk="1" fontAlgn="auto" hangingPunct="1">
              <a:spcAft>
                <a:spcPts val="0"/>
              </a:spcAft>
              <a:defRPr/>
            </a:pPr>
            <a:r>
              <a:rPr lang="en-US" sz="3200" dirty="0" smtClean="0"/>
              <a:t>You will be instructed in the  dose ,timing, and administration of each medication, as well as future office visits.</a:t>
            </a:r>
          </a:p>
          <a:p>
            <a:pPr marL="0" indent="0" eaLnBrk="1" fontAlgn="auto" hangingPunct="1">
              <a:spcAft>
                <a:spcPts val="0"/>
              </a:spcAft>
              <a:buNone/>
              <a:defRPr/>
            </a:pPr>
            <a:endParaRPr lang="en-US" dirty="0" smtClean="0"/>
          </a:p>
        </p:txBody>
      </p:sp>
      <p:sp>
        <p:nvSpPr>
          <p:cNvPr id="32770" name="Title 1"/>
          <p:cNvSpPr>
            <a:spLocks noGrp="1"/>
          </p:cNvSpPr>
          <p:nvPr>
            <p:ph type="title"/>
          </p:nvPr>
        </p:nvSpPr>
        <p:spPr/>
        <p:txBody>
          <a:bodyPr>
            <a:normAutofit/>
          </a:bodyPr>
          <a:lstStyle/>
          <a:p>
            <a:pPr eaLnBrk="1" fontAlgn="auto" hangingPunct="1">
              <a:spcAft>
                <a:spcPts val="0"/>
              </a:spcAft>
              <a:defRPr/>
            </a:pPr>
            <a:r>
              <a:rPr lang="en-US" dirty="0" smtClean="0">
                <a:solidFill>
                  <a:schemeClr val="accent1"/>
                </a:solidFill>
              </a:rPr>
              <a:t>Suppression Check Visit</a:t>
            </a:r>
          </a:p>
        </p:txBody>
      </p:sp>
    </p:spTree>
    <p:extLst>
      <p:ext uri="{BB962C8B-B14F-4D97-AF65-F5344CB8AC3E}">
        <p14:creationId xmlns:p14="http://schemas.microsoft.com/office/powerpoint/2010/main" val="1237074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467600" cy="4419600"/>
          </a:xfrm>
        </p:spPr>
        <p:txBody>
          <a:bodyPr/>
          <a:lstStyle/>
          <a:p>
            <a:pPr marL="36512" indent="0" eaLnBrk="1" fontAlgn="auto" hangingPunct="1">
              <a:spcAft>
                <a:spcPts val="1800"/>
              </a:spcAft>
              <a:buClr>
                <a:srgbClr val="92D050"/>
              </a:buClr>
              <a:buFont typeface="Wingdings 2" pitchFamily="18" charset="2"/>
              <a:buNone/>
              <a:defRPr/>
            </a:pPr>
            <a:r>
              <a:rPr lang="en-US" sz="3200" dirty="0" smtClean="0"/>
              <a:t>When you leave today, you should…</a:t>
            </a:r>
          </a:p>
          <a:p>
            <a:pPr marL="502920" indent="-457200" eaLnBrk="1" fontAlgn="auto" hangingPunct="1">
              <a:spcAft>
                <a:spcPts val="1800"/>
              </a:spcAft>
              <a:buFont typeface="Wingdings" pitchFamily="2" charset="2"/>
              <a:buChar char="§"/>
              <a:defRPr/>
            </a:pPr>
            <a:r>
              <a:rPr lang="en-US" sz="2800" dirty="0" smtClean="0"/>
              <a:t>Be familiar with the egg donation process</a:t>
            </a:r>
          </a:p>
          <a:p>
            <a:pPr marL="502920" indent="-457200" eaLnBrk="1" fontAlgn="auto" hangingPunct="1">
              <a:spcAft>
                <a:spcPts val="1800"/>
              </a:spcAft>
              <a:buFont typeface="Wingdings" pitchFamily="2" charset="2"/>
              <a:buChar char="§"/>
              <a:defRPr/>
            </a:pPr>
            <a:r>
              <a:rPr lang="en-US" sz="2800" dirty="0" smtClean="0"/>
              <a:t>Know that an egg donation cycle requires </a:t>
            </a:r>
            <a:r>
              <a:rPr lang="en-US" sz="2800" b="1" i="1" dirty="0" smtClean="0">
                <a:solidFill>
                  <a:srgbClr val="00B0F0"/>
                </a:solidFill>
              </a:rPr>
              <a:t>multiple office visits</a:t>
            </a:r>
            <a:r>
              <a:rPr lang="en-US" sz="2800" dirty="0" smtClean="0"/>
              <a:t>, some of which are time-sensitive and scheduled with short notice.</a:t>
            </a:r>
            <a:endParaRPr lang="en-US" dirty="0"/>
          </a:p>
        </p:txBody>
      </p:sp>
      <p:sp>
        <p:nvSpPr>
          <p:cNvPr id="9218" name="Title 1"/>
          <p:cNvSpPr>
            <a:spLocks noGrp="1"/>
          </p:cNvSpPr>
          <p:nvPr>
            <p:ph type="title"/>
          </p:nvPr>
        </p:nvSpPr>
        <p:spPr/>
        <p:txBody>
          <a:bodyPr/>
          <a:lstStyle/>
          <a:p>
            <a:pPr eaLnBrk="1" fontAlgn="auto" hangingPunct="1">
              <a:spcAft>
                <a:spcPts val="0"/>
              </a:spcAft>
              <a:defRPr/>
            </a:pPr>
            <a:r>
              <a:rPr lang="en-US" dirty="0" smtClean="0">
                <a:solidFill>
                  <a:schemeClr val="accent1"/>
                </a:solidFill>
              </a:rPr>
              <a:t>Objectives</a:t>
            </a:r>
          </a:p>
        </p:txBody>
      </p:sp>
    </p:spTree>
    <p:extLst>
      <p:ext uri="{BB962C8B-B14F-4D97-AF65-F5344CB8AC3E}">
        <p14:creationId xmlns:p14="http://schemas.microsoft.com/office/powerpoint/2010/main" val="3036836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7467600" cy="4648200"/>
          </a:xfrm>
        </p:spPr>
        <p:txBody>
          <a:bodyPr/>
          <a:lstStyle/>
          <a:p>
            <a:pPr marL="36512" indent="0" eaLnBrk="1" fontAlgn="auto" hangingPunct="1">
              <a:spcAft>
                <a:spcPts val="2400"/>
              </a:spcAft>
              <a:buFont typeface="Wingdings 2" pitchFamily="18" charset="2"/>
              <a:buNone/>
              <a:defRPr/>
            </a:pPr>
            <a:r>
              <a:rPr lang="en-US" sz="3200" dirty="0" smtClean="0"/>
              <a:t>Voicemail Box</a:t>
            </a:r>
          </a:p>
          <a:p>
            <a:pPr marL="274320" eaLnBrk="1" fontAlgn="auto" hangingPunct="1">
              <a:spcAft>
                <a:spcPts val="1800"/>
              </a:spcAft>
              <a:defRPr/>
            </a:pPr>
            <a:r>
              <a:rPr lang="en-US" sz="3200" dirty="0" smtClean="0"/>
              <a:t>You will be given a voicemail box          upon checkout. </a:t>
            </a:r>
          </a:p>
          <a:p>
            <a:pPr marL="274320" eaLnBrk="1" fontAlgn="auto" hangingPunct="1">
              <a:spcAft>
                <a:spcPts val="0"/>
              </a:spcAft>
              <a:defRPr/>
            </a:pPr>
            <a:r>
              <a:rPr lang="en-US" sz="3200" dirty="0" smtClean="0"/>
              <a:t>Check your voicemail this afternoon (3:30pm) and any day you come in for monitoring visits in the egg donation cycle.</a:t>
            </a:r>
          </a:p>
          <a:p>
            <a:pPr marL="274320" eaLnBrk="1" fontAlgn="auto" hangingPunct="1">
              <a:spcAft>
                <a:spcPts val="0"/>
              </a:spcAft>
              <a:defRPr/>
            </a:pPr>
            <a:endParaRPr lang="en-US" dirty="0"/>
          </a:p>
        </p:txBody>
      </p:sp>
      <p:sp>
        <p:nvSpPr>
          <p:cNvPr id="33794" name="Title 1"/>
          <p:cNvSpPr>
            <a:spLocks noGrp="1"/>
          </p:cNvSpPr>
          <p:nvPr>
            <p:ph type="title"/>
          </p:nvPr>
        </p:nvSpPr>
        <p:spPr/>
        <p:txBody>
          <a:bodyPr>
            <a:normAutofit/>
          </a:bodyPr>
          <a:lstStyle/>
          <a:p>
            <a:pPr eaLnBrk="1" fontAlgn="auto" hangingPunct="1">
              <a:spcAft>
                <a:spcPts val="0"/>
              </a:spcAft>
              <a:defRPr/>
            </a:pPr>
            <a:r>
              <a:rPr lang="en-US" dirty="0" smtClean="0">
                <a:solidFill>
                  <a:schemeClr val="accent1"/>
                </a:solidFill>
              </a:rPr>
              <a:t>Suppression Check Visit</a:t>
            </a:r>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676400"/>
            <a:ext cx="19240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286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381000" y="1719263"/>
            <a:ext cx="8407400" cy="4833937"/>
          </a:xfrm>
        </p:spPr>
        <p:txBody>
          <a:bodyPr>
            <a:noAutofit/>
          </a:bodyPr>
          <a:lstStyle/>
          <a:p>
            <a:pPr marL="274320" eaLnBrk="1" fontAlgn="auto" hangingPunct="1">
              <a:spcAft>
                <a:spcPts val="1800"/>
              </a:spcAft>
              <a:defRPr/>
            </a:pPr>
            <a:r>
              <a:rPr lang="en-US" sz="3000" dirty="0" smtClean="0"/>
              <a:t>If your ovaries are suppressed at your suppression check visit, you will be instructed to begin FSH/</a:t>
            </a:r>
            <a:r>
              <a:rPr lang="en-US" sz="3000" dirty="0" err="1" smtClean="0"/>
              <a:t>hMG</a:t>
            </a:r>
            <a:r>
              <a:rPr lang="en-US" sz="3000" dirty="0" smtClean="0"/>
              <a:t> fertility medication injections.</a:t>
            </a:r>
          </a:p>
          <a:p>
            <a:pPr marL="274320" eaLnBrk="1" fontAlgn="auto" hangingPunct="1">
              <a:spcAft>
                <a:spcPts val="1800"/>
              </a:spcAft>
              <a:defRPr/>
            </a:pPr>
            <a:r>
              <a:rPr lang="en-US" sz="3000" dirty="0" smtClean="0"/>
              <a:t>You will be taking FSH/</a:t>
            </a:r>
            <a:r>
              <a:rPr lang="en-US" sz="3000" dirty="0" err="1" smtClean="0"/>
              <a:t>hMG</a:t>
            </a:r>
            <a:r>
              <a:rPr lang="en-US" sz="3000" dirty="0" smtClean="0"/>
              <a:t>  injections either once or twice a day, depending on the plan your doctor has selected for you</a:t>
            </a:r>
          </a:p>
          <a:p>
            <a:pPr marL="274320" eaLnBrk="1" fontAlgn="auto" hangingPunct="1">
              <a:spcAft>
                <a:spcPts val="0"/>
              </a:spcAft>
              <a:defRPr/>
            </a:pPr>
            <a:r>
              <a:rPr lang="en-US" sz="3000" dirty="0" smtClean="0"/>
              <a:t>All forms of FSH/</a:t>
            </a:r>
            <a:r>
              <a:rPr lang="en-US" sz="3000" dirty="0" err="1" smtClean="0"/>
              <a:t>hMG</a:t>
            </a:r>
            <a:r>
              <a:rPr lang="en-US" sz="3000" dirty="0" smtClean="0"/>
              <a:t> are administered subcutaneously (under skin with a short needle)</a:t>
            </a:r>
          </a:p>
        </p:txBody>
      </p:sp>
      <p:sp>
        <p:nvSpPr>
          <p:cNvPr id="11266" name="Rectangle 2"/>
          <p:cNvSpPr>
            <a:spLocks noGrp="1" noChangeArrowheads="1"/>
          </p:cNvSpPr>
          <p:nvPr>
            <p:ph type="title"/>
          </p:nvPr>
        </p:nvSpPr>
        <p:spPr>
          <a:xfrm>
            <a:off x="1905000" y="381000"/>
            <a:ext cx="6705600" cy="715962"/>
          </a:xfrm>
        </p:spPr>
        <p:txBody>
          <a:bodyPr>
            <a:normAutofit fontScale="90000"/>
          </a:bodyPr>
          <a:lstStyle/>
          <a:p>
            <a:pPr eaLnBrk="1" fontAlgn="auto" hangingPunct="1">
              <a:spcAft>
                <a:spcPts val="0"/>
              </a:spcAft>
              <a:defRPr/>
            </a:pPr>
            <a:r>
              <a:rPr lang="en-US" dirty="0" smtClean="0">
                <a:solidFill>
                  <a:schemeClr val="accent1"/>
                </a:solidFill>
              </a:rPr>
              <a:t>Starting the Stimulation with  the</a:t>
            </a:r>
            <a:br>
              <a:rPr lang="en-US" dirty="0" smtClean="0">
                <a:solidFill>
                  <a:schemeClr val="accent1"/>
                </a:solidFill>
              </a:rPr>
            </a:br>
            <a:r>
              <a:rPr lang="en-US" dirty="0" smtClean="0">
                <a:solidFill>
                  <a:schemeClr val="accent1"/>
                </a:solidFill>
              </a:rPr>
              <a:t>Fertility Medications </a:t>
            </a:r>
            <a:endParaRPr lang="en-US" dirty="0">
              <a:solidFill>
                <a:schemeClr val="accent1"/>
              </a:solidFill>
            </a:endParaRPr>
          </a:p>
        </p:txBody>
      </p:sp>
    </p:spTree>
    <p:extLst>
      <p:ext uri="{BB962C8B-B14F-4D97-AF65-F5344CB8AC3E}">
        <p14:creationId xmlns:p14="http://schemas.microsoft.com/office/powerpoint/2010/main" val="1787438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153400" cy="1143000"/>
          </a:xfrm>
        </p:spPr>
        <p:txBody>
          <a:bodyPr>
            <a:normAutofit/>
          </a:bodyPr>
          <a:lstStyle/>
          <a:p>
            <a:pPr eaLnBrk="1" fontAlgn="auto" hangingPunct="1">
              <a:spcAft>
                <a:spcPts val="0"/>
              </a:spcAft>
              <a:defRPr/>
            </a:pPr>
            <a:r>
              <a:rPr lang="en-US" sz="2800" dirty="0" smtClean="0">
                <a:solidFill>
                  <a:schemeClr val="accent1"/>
                </a:solidFill>
              </a:rPr>
              <a:t>Stimulating with Fertility Medication : </a:t>
            </a:r>
            <a:br>
              <a:rPr lang="en-US" sz="2800" dirty="0" smtClean="0">
                <a:solidFill>
                  <a:schemeClr val="accent1"/>
                </a:solidFill>
              </a:rPr>
            </a:br>
            <a:r>
              <a:rPr lang="en-US" sz="2800" dirty="0" smtClean="0">
                <a:solidFill>
                  <a:schemeClr val="accent1"/>
                </a:solidFill>
              </a:rPr>
              <a:t>Follicle Stimulating Hormone (FSH)</a:t>
            </a:r>
          </a:p>
        </p:txBody>
      </p:sp>
      <p:sp>
        <p:nvSpPr>
          <p:cNvPr id="35844" name="TextBox 1"/>
          <p:cNvSpPr txBox="1">
            <a:spLocks noChangeArrowheads="1"/>
          </p:cNvSpPr>
          <p:nvPr/>
        </p:nvSpPr>
        <p:spPr bwMode="auto">
          <a:xfrm>
            <a:off x="339725" y="1771650"/>
            <a:ext cx="7661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en-US" sz="2800">
                <a:solidFill>
                  <a:schemeClr val="tx2"/>
                </a:solidFill>
              </a:rPr>
              <a:t>You may be using one or more of these fertility medications based upon your plan:</a:t>
            </a:r>
          </a:p>
        </p:txBody>
      </p:sp>
      <p:pic>
        <p:nvPicPr>
          <p:cNvPr id="358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433272"/>
            <a:ext cx="2698750" cy="147637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402792"/>
            <a:ext cx="1698625"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0" descr="Z:\My Pictures\go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85" y="3442480"/>
            <a:ext cx="25590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Z:\My Pictures\gonal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 y="4478078"/>
            <a:ext cx="2513330" cy="278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9288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7772400" cy="3124200"/>
          </a:xfrm>
        </p:spPr>
        <p:txBody>
          <a:bodyPr>
            <a:normAutofit lnSpcReduction="10000"/>
          </a:bodyPr>
          <a:lstStyle/>
          <a:p>
            <a:pPr marL="36512" indent="0" eaLnBrk="1" fontAlgn="auto" hangingPunct="1">
              <a:spcAft>
                <a:spcPts val="1800"/>
              </a:spcAft>
              <a:buFont typeface="Wingdings 2" pitchFamily="18" charset="2"/>
              <a:buNone/>
              <a:defRPr/>
            </a:pPr>
            <a:r>
              <a:rPr lang="en-US" sz="2800" dirty="0" smtClean="0"/>
              <a:t>Once FSH (</a:t>
            </a:r>
            <a:r>
              <a:rPr lang="en-US" sz="2800" dirty="0" err="1" smtClean="0"/>
              <a:t>Follistim</a:t>
            </a:r>
            <a:r>
              <a:rPr lang="en-US" sz="2800" dirty="0"/>
              <a:t>,</a:t>
            </a:r>
            <a:r>
              <a:rPr lang="en-US" sz="2800" dirty="0" smtClean="0"/>
              <a:t> </a:t>
            </a:r>
            <a:r>
              <a:rPr lang="en-US" sz="2800" dirty="0" err="1" smtClean="0"/>
              <a:t>Gonal</a:t>
            </a:r>
            <a:r>
              <a:rPr lang="en-US" sz="2800" dirty="0" smtClean="0"/>
              <a:t> F) and /or </a:t>
            </a:r>
            <a:r>
              <a:rPr lang="en-US" sz="2800" dirty="0" err="1" smtClean="0"/>
              <a:t>hMG</a:t>
            </a:r>
            <a:r>
              <a:rPr lang="en-US" sz="2800" dirty="0" smtClean="0"/>
              <a:t> (</a:t>
            </a:r>
            <a:r>
              <a:rPr lang="en-US" sz="2800" dirty="0" err="1" smtClean="0"/>
              <a:t>Menopur</a:t>
            </a:r>
            <a:r>
              <a:rPr lang="en-US" sz="2800" dirty="0" smtClean="0"/>
              <a:t>) begins, </a:t>
            </a:r>
          </a:p>
          <a:p>
            <a:pPr marL="274320" eaLnBrk="1" fontAlgn="auto" hangingPunct="1">
              <a:spcAft>
                <a:spcPts val="1800"/>
              </a:spcAft>
              <a:defRPr/>
            </a:pPr>
            <a:r>
              <a:rPr lang="en-US" sz="2800" dirty="0" smtClean="0"/>
              <a:t>Abstain from alcohol.</a:t>
            </a:r>
          </a:p>
          <a:p>
            <a:pPr marL="274320" eaLnBrk="1" fontAlgn="auto" hangingPunct="1">
              <a:spcAft>
                <a:spcPts val="1800"/>
              </a:spcAft>
              <a:defRPr/>
            </a:pPr>
            <a:r>
              <a:rPr lang="en-US" sz="2800" dirty="0"/>
              <a:t>Stop all exercise except light </a:t>
            </a:r>
            <a:r>
              <a:rPr lang="en-US" sz="2800" dirty="0" smtClean="0"/>
              <a:t>walking. </a:t>
            </a:r>
          </a:p>
          <a:p>
            <a:pPr marL="274320" eaLnBrk="1" fontAlgn="auto" hangingPunct="1">
              <a:spcAft>
                <a:spcPts val="1800"/>
              </a:spcAft>
              <a:defRPr/>
            </a:pPr>
            <a:r>
              <a:rPr lang="en-US" sz="2800" dirty="0"/>
              <a:t>No lifting over 10 </a:t>
            </a:r>
            <a:r>
              <a:rPr lang="en-US" sz="2800" dirty="0" smtClean="0"/>
              <a:t>pounds.</a:t>
            </a:r>
          </a:p>
        </p:txBody>
      </p:sp>
      <p:sp>
        <p:nvSpPr>
          <p:cNvPr id="37890" name="Title 1"/>
          <p:cNvSpPr>
            <a:spLocks noGrp="1"/>
          </p:cNvSpPr>
          <p:nvPr>
            <p:ph type="title"/>
          </p:nvPr>
        </p:nvSpPr>
        <p:spPr>
          <a:xfrm>
            <a:off x="457200" y="274638"/>
            <a:ext cx="8229600" cy="1143000"/>
          </a:xfrm>
        </p:spPr>
        <p:txBody>
          <a:bodyPr>
            <a:normAutofit/>
          </a:bodyPr>
          <a:lstStyle/>
          <a:p>
            <a:pPr eaLnBrk="1" fontAlgn="auto" hangingPunct="1">
              <a:spcAft>
                <a:spcPts val="0"/>
              </a:spcAft>
              <a:defRPr/>
            </a:pPr>
            <a:r>
              <a:rPr lang="en-US" sz="2800" dirty="0" smtClean="0">
                <a:solidFill>
                  <a:schemeClr val="accent1"/>
                </a:solidFill>
              </a:rPr>
              <a:t>Stimulating with the fertility medication:</a:t>
            </a:r>
            <a:br>
              <a:rPr lang="en-US" sz="2800" dirty="0" smtClean="0">
                <a:solidFill>
                  <a:schemeClr val="accent1"/>
                </a:solidFill>
              </a:rPr>
            </a:br>
            <a:r>
              <a:rPr lang="en-US" sz="2800" dirty="0" smtClean="0">
                <a:solidFill>
                  <a:schemeClr val="accent1"/>
                </a:solidFill>
              </a:rPr>
              <a:t>Follicle Stimulating Hormone (FSH)</a:t>
            </a:r>
          </a:p>
        </p:txBody>
      </p:sp>
      <p:pic>
        <p:nvPicPr>
          <p:cNvPr id="3686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419600"/>
            <a:ext cx="1600200" cy="180816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120" y="4419600"/>
            <a:ext cx="2743200" cy="181768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3040" y="4419599"/>
            <a:ext cx="1808163" cy="180816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924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stimulated ovary.jpg"/>
          <p:cNvPicPr>
            <a:picLocks noGrp="1" noChangeAspect="1"/>
          </p:cNvPicPr>
          <p:nvPr>
            <p:ph idx="1"/>
          </p:nvPr>
        </p:nvPicPr>
        <p:blipFill>
          <a:blip r:embed="rId2"/>
          <a:srcRect l="7752" t="10346" r="3101" b="9469"/>
          <a:stretch>
            <a:fillRect/>
          </a:stretch>
        </p:blipFill>
        <p:spPr>
          <a:xfrm>
            <a:off x="381000" y="1600200"/>
            <a:ext cx="3840163" cy="2587625"/>
          </a:xfrm>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rmAutofit/>
          </a:bodyPr>
          <a:lstStyle/>
          <a:p>
            <a:pPr eaLnBrk="1" fontAlgn="auto" hangingPunct="1">
              <a:spcAft>
                <a:spcPts val="0"/>
              </a:spcAft>
              <a:defRPr/>
            </a:pPr>
            <a:r>
              <a:rPr lang="en-US" dirty="0" smtClean="0">
                <a:solidFill>
                  <a:schemeClr val="accent1"/>
                </a:solidFill>
              </a:rPr>
              <a:t>Normal and Stimulated Ovary</a:t>
            </a:r>
            <a:endParaRPr lang="en-US" dirty="0">
              <a:solidFill>
                <a:schemeClr val="accent1"/>
              </a:solidFill>
            </a:endParaRPr>
          </a:p>
        </p:txBody>
      </p:sp>
      <p:pic>
        <p:nvPicPr>
          <p:cNvPr id="18436" name="Picture 4" descr="ovarian stimul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200400"/>
            <a:ext cx="36576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24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ppt_x"/>
                                          </p:val>
                                        </p:tav>
                                        <p:tav tm="100000">
                                          <p:val>
                                            <p:strVal val="#ppt_x"/>
                                          </p:val>
                                        </p:tav>
                                      </p:tavLst>
                                    </p:anim>
                                    <p:anim calcmode="lin" valueType="num">
                                      <p:cBhvr additive="base">
                                        <p:cTn id="8"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normAutofit fontScale="92500" lnSpcReduction="10000"/>
          </a:bodyPr>
          <a:lstStyle/>
          <a:p>
            <a:pPr marL="493776" indent="-457200" eaLnBrk="1" fontAlgn="auto" hangingPunct="1">
              <a:spcAft>
                <a:spcPts val="1800"/>
              </a:spcAft>
              <a:defRPr/>
            </a:pPr>
            <a:r>
              <a:rPr lang="en-US" sz="2800" dirty="0"/>
              <a:t>You will come to our office for your first monitoring </a:t>
            </a:r>
            <a:r>
              <a:rPr lang="en-US" sz="2800" dirty="0" smtClean="0"/>
              <a:t>visit  while on fertility medication injections. This visit will </a:t>
            </a:r>
            <a:r>
              <a:rPr lang="en-US" sz="2800" dirty="0"/>
              <a:t>include an estradiol level (blood test) and an ultrasound</a:t>
            </a:r>
          </a:p>
          <a:p>
            <a:pPr marL="493776" indent="-457200" eaLnBrk="1" fontAlgn="auto" hangingPunct="1">
              <a:spcAft>
                <a:spcPts val="1800"/>
              </a:spcAft>
              <a:defRPr/>
            </a:pPr>
            <a:r>
              <a:rPr lang="en-US" sz="2800" dirty="0"/>
              <a:t>Check your voicemail box this afternoon for test results and plan  </a:t>
            </a:r>
          </a:p>
          <a:p>
            <a:pPr marL="493776" indent="-457200" eaLnBrk="1" fontAlgn="auto" hangingPunct="1">
              <a:spcAft>
                <a:spcPts val="1800"/>
              </a:spcAft>
              <a:defRPr/>
            </a:pPr>
            <a:r>
              <a:rPr lang="en-US" sz="2800" dirty="0"/>
              <a:t>Your </a:t>
            </a:r>
            <a:r>
              <a:rPr lang="en-US" sz="2800" dirty="0" smtClean="0"/>
              <a:t>FSH/</a:t>
            </a:r>
            <a:r>
              <a:rPr lang="en-US" sz="2800" dirty="0" err="1" smtClean="0"/>
              <a:t>hMG</a:t>
            </a:r>
            <a:r>
              <a:rPr lang="en-US" sz="2800" dirty="0" smtClean="0"/>
              <a:t> doses </a:t>
            </a:r>
            <a:r>
              <a:rPr lang="en-US" sz="2800" dirty="0"/>
              <a:t>may be increased or decreased at this time </a:t>
            </a:r>
            <a:r>
              <a:rPr lang="en-US" sz="2800" b="1" dirty="0"/>
              <a:t>*make sure you have enough </a:t>
            </a:r>
            <a:r>
              <a:rPr lang="en-US" sz="2800" b="1" dirty="0" smtClean="0"/>
              <a:t>FSH/</a:t>
            </a:r>
            <a:r>
              <a:rPr lang="en-US" sz="2800" b="1" dirty="0" err="1" smtClean="0"/>
              <a:t>hMG</a:t>
            </a:r>
            <a:r>
              <a:rPr lang="en-US" sz="2800" b="1" dirty="0" smtClean="0"/>
              <a:t>*</a:t>
            </a:r>
            <a:endParaRPr lang="en-US" sz="2800" b="1" dirty="0"/>
          </a:p>
          <a:p>
            <a:pPr marL="493776" indent="-457200" eaLnBrk="1" fontAlgn="auto" hangingPunct="1">
              <a:spcAft>
                <a:spcPts val="0"/>
              </a:spcAft>
              <a:defRPr/>
            </a:pPr>
            <a:r>
              <a:rPr lang="en-US" sz="2800" dirty="0"/>
              <a:t>There is a possibility that your cycle will be canceled if your estradiol level is too </a:t>
            </a:r>
            <a:r>
              <a:rPr lang="en-US" sz="2800" dirty="0" smtClean="0"/>
              <a:t>high or too low</a:t>
            </a:r>
            <a:endParaRPr lang="en-US" sz="2800" dirty="0"/>
          </a:p>
        </p:txBody>
      </p:sp>
      <p:sp>
        <p:nvSpPr>
          <p:cNvPr id="40962"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solidFill>
                  <a:schemeClr val="accent1"/>
                </a:solidFill>
              </a:rPr>
              <a:t>Stimulating the Ovaries: </a:t>
            </a:r>
            <a:br>
              <a:rPr lang="en-US" dirty="0" smtClean="0">
                <a:solidFill>
                  <a:schemeClr val="accent1"/>
                </a:solidFill>
              </a:rPr>
            </a:br>
            <a:r>
              <a:rPr lang="en-US" dirty="0" smtClean="0">
                <a:solidFill>
                  <a:schemeClr val="accent1"/>
                </a:solidFill>
              </a:rPr>
              <a:t>(FSH Day 4)</a:t>
            </a:r>
          </a:p>
        </p:txBody>
      </p:sp>
    </p:spTree>
    <p:extLst>
      <p:ext uri="{BB962C8B-B14F-4D97-AF65-F5344CB8AC3E}">
        <p14:creationId xmlns:p14="http://schemas.microsoft.com/office/powerpoint/2010/main" val="2843048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381000" y="1993900"/>
            <a:ext cx="8407400" cy="4406900"/>
          </a:xfrm>
        </p:spPr>
        <p:txBody>
          <a:bodyPr>
            <a:normAutofit/>
          </a:bodyPr>
          <a:lstStyle/>
          <a:p>
            <a:pPr marL="274320" eaLnBrk="1" fontAlgn="auto" hangingPunct="1">
              <a:spcAft>
                <a:spcPts val="1800"/>
              </a:spcAft>
              <a:defRPr/>
            </a:pPr>
            <a:r>
              <a:rPr lang="en-US" dirty="0" smtClean="0"/>
              <a:t>You will come in for a second monitoring visit, consisting of an estradiol level and ultrasound</a:t>
            </a:r>
          </a:p>
          <a:p>
            <a:pPr marL="274320" eaLnBrk="1" fontAlgn="auto" hangingPunct="1">
              <a:spcAft>
                <a:spcPts val="1800"/>
              </a:spcAft>
              <a:defRPr/>
            </a:pPr>
            <a:r>
              <a:rPr lang="en-US" dirty="0" smtClean="0"/>
              <a:t>Check your voice mail box for your results and plan </a:t>
            </a:r>
            <a:r>
              <a:rPr lang="en-US" b="1" dirty="0" smtClean="0"/>
              <a:t>*make sure you have enough </a:t>
            </a:r>
            <a:r>
              <a:rPr lang="en-US" sz="2800" b="1" dirty="0" smtClean="0"/>
              <a:t>medicine</a:t>
            </a:r>
            <a:r>
              <a:rPr lang="en-US" b="1" dirty="0" smtClean="0"/>
              <a:t>*</a:t>
            </a:r>
          </a:p>
        </p:txBody>
      </p:sp>
      <p:sp>
        <p:nvSpPr>
          <p:cNvPr id="41986" name="Rectangle 2"/>
          <p:cNvSpPr>
            <a:spLocks noGrp="1" noChangeArrowheads="1"/>
          </p:cNvSpPr>
          <p:nvPr>
            <p:ph type="title"/>
          </p:nvPr>
        </p:nvSpPr>
        <p:spPr/>
        <p:txBody>
          <a:bodyPr>
            <a:noAutofit/>
          </a:bodyPr>
          <a:lstStyle/>
          <a:p>
            <a:pPr eaLnBrk="1" fontAlgn="auto" hangingPunct="1">
              <a:spcAft>
                <a:spcPts val="0"/>
              </a:spcAft>
              <a:defRPr/>
            </a:pPr>
            <a:r>
              <a:rPr lang="en-US" sz="2800" dirty="0" smtClean="0">
                <a:solidFill>
                  <a:schemeClr val="accent1"/>
                </a:solidFill>
              </a:rPr>
              <a:t>Stimulating the Ovaries </a:t>
            </a:r>
            <a:br>
              <a:rPr lang="en-US" sz="2800" dirty="0" smtClean="0">
                <a:solidFill>
                  <a:schemeClr val="accent1"/>
                </a:solidFill>
              </a:rPr>
            </a:br>
            <a:r>
              <a:rPr lang="en-US" sz="2800" dirty="0" smtClean="0">
                <a:solidFill>
                  <a:schemeClr val="accent1"/>
                </a:solidFill>
              </a:rPr>
              <a:t>(FSH Day 7) </a:t>
            </a:r>
          </a:p>
        </p:txBody>
      </p:sp>
    </p:spTree>
    <p:extLst>
      <p:ext uri="{BB962C8B-B14F-4D97-AF65-F5344CB8AC3E}">
        <p14:creationId xmlns:p14="http://schemas.microsoft.com/office/powerpoint/2010/main" val="1168259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p:cNvSpPr>
          <p:nvPr>
            <p:ph idx="1"/>
          </p:nvPr>
        </p:nvSpPr>
        <p:spPr/>
        <p:txBody>
          <a:bodyPr/>
          <a:lstStyle/>
          <a:p>
            <a:pPr marL="274320" eaLnBrk="1" fontAlgn="auto" hangingPunct="1">
              <a:spcAft>
                <a:spcPts val="1200"/>
              </a:spcAft>
              <a:defRPr/>
            </a:pPr>
            <a:r>
              <a:rPr lang="en-US" sz="2400" dirty="0" smtClean="0"/>
              <a:t>Expect to start taking </a:t>
            </a:r>
            <a:r>
              <a:rPr lang="en-US" sz="2400" dirty="0" err="1" smtClean="0"/>
              <a:t>Ganirelix</a:t>
            </a:r>
            <a:r>
              <a:rPr lang="en-US" sz="2400" dirty="0" smtClean="0"/>
              <a:t> around day 6 of FSH (this will be determined by your doctor).</a:t>
            </a:r>
          </a:p>
          <a:p>
            <a:pPr marL="274320" eaLnBrk="1" fontAlgn="auto" hangingPunct="1">
              <a:spcAft>
                <a:spcPts val="1200"/>
              </a:spcAft>
              <a:defRPr/>
            </a:pPr>
            <a:r>
              <a:rPr lang="en-US" sz="2400" dirty="0" smtClean="0"/>
              <a:t>The purpose of this medicine is to prevent ovulation.  </a:t>
            </a:r>
          </a:p>
          <a:p>
            <a:pPr marL="274320" eaLnBrk="1" fontAlgn="auto" hangingPunct="1">
              <a:spcAft>
                <a:spcPts val="1200"/>
              </a:spcAft>
              <a:defRPr/>
            </a:pPr>
            <a:r>
              <a:rPr lang="en-US" dirty="0" smtClean="0"/>
              <a:t>Once instructed to start the </a:t>
            </a:r>
            <a:r>
              <a:rPr lang="en-US" dirty="0" err="1" smtClean="0"/>
              <a:t>Ganirelix</a:t>
            </a:r>
            <a:r>
              <a:rPr lang="en-US" dirty="0" smtClean="0"/>
              <a:t>, give one prefill syringe sub Q </a:t>
            </a:r>
            <a:r>
              <a:rPr lang="en-US" sz="2400" dirty="0" smtClean="0"/>
              <a:t>at ~ 10PM every evening  that you take FSH/</a:t>
            </a:r>
            <a:r>
              <a:rPr lang="en-US" sz="2400" dirty="0" err="1" smtClean="0"/>
              <a:t>hMG</a:t>
            </a:r>
            <a:r>
              <a:rPr lang="en-US" sz="2400" dirty="0" smtClean="0"/>
              <a:t>.</a:t>
            </a:r>
          </a:p>
          <a:p>
            <a:pPr marL="274320" eaLnBrk="1" fontAlgn="auto" hangingPunct="1">
              <a:spcAft>
                <a:spcPts val="0"/>
              </a:spcAft>
              <a:defRPr/>
            </a:pPr>
            <a:r>
              <a:rPr lang="en-US" sz="2400" dirty="0" smtClean="0"/>
              <a:t>You will do your last </a:t>
            </a:r>
            <a:r>
              <a:rPr lang="en-US" sz="2400" dirty="0" err="1" smtClean="0"/>
              <a:t>Ganirelix</a:t>
            </a:r>
            <a:r>
              <a:rPr lang="en-US" sz="2400" dirty="0" smtClean="0"/>
              <a:t> injection the evening before you take the Lupron Trigger.</a:t>
            </a:r>
          </a:p>
        </p:txBody>
      </p:sp>
      <p:sp>
        <p:nvSpPr>
          <p:cNvPr id="45058" name="Rectangle 2"/>
          <p:cNvSpPr>
            <a:spLocks noGrp="1"/>
          </p:cNvSpPr>
          <p:nvPr>
            <p:ph type="title"/>
          </p:nvPr>
        </p:nvSpPr>
        <p:spPr/>
        <p:txBody>
          <a:bodyPr>
            <a:normAutofit/>
          </a:bodyPr>
          <a:lstStyle/>
          <a:p>
            <a:pPr eaLnBrk="1" fontAlgn="auto" hangingPunct="1">
              <a:spcAft>
                <a:spcPts val="0"/>
              </a:spcAft>
              <a:defRPr/>
            </a:pPr>
            <a:r>
              <a:rPr lang="en-US" sz="2800" dirty="0">
                <a:solidFill>
                  <a:schemeClr val="accent1"/>
                </a:solidFill>
              </a:rPr>
              <a:t>OVARIAN </a:t>
            </a:r>
            <a:r>
              <a:rPr lang="en-US" sz="2800" dirty="0" smtClean="0">
                <a:solidFill>
                  <a:schemeClr val="accent1"/>
                </a:solidFill>
              </a:rPr>
              <a:t>STIMULATION</a:t>
            </a:r>
            <a:r>
              <a:rPr lang="en-US" sz="2800" dirty="0">
                <a:solidFill>
                  <a:schemeClr val="accent1"/>
                </a:solidFill>
              </a:rPr>
              <a:t>: </a:t>
            </a:r>
            <a:r>
              <a:rPr lang="en-US" sz="2800" dirty="0" err="1" smtClean="0">
                <a:solidFill>
                  <a:schemeClr val="accent1"/>
                </a:solidFill>
              </a:rPr>
              <a:t>Ganirelix</a:t>
            </a:r>
            <a:r>
              <a:rPr lang="en-US" dirty="0" smtClean="0"/>
              <a:t>	</a:t>
            </a:r>
          </a:p>
        </p:txBody>
      </p:sp>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4170" y="4876800"/>
            <a:ext cx="2857500" cy="12954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395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p:cNvSpPr>
          <p:nvPr>
            <p:ph type="title"/>
          </p:nvPr>
        </p:nvSpPr>
        <p:spPr>
          <a:xfrm>
            <a:off x="152400" y="274638"/>
            <a:ext cx="8534400" cy="1143000"/>
          </a:xfrm>
        </p:spPr>
        <p:txBody>
          <a:bodyPr>
            <a:normAutofit/>
          </a:bodyPr>
          <a:lstStyle/>
          <a:p>
            <a:pPr eaLnBrk="1" fontAlgn="auto" hangingPunct="1">
              <a:spcAft>
                <a:spcPts val="0"/>
              </a:spcAft>
              <a:defRPr/>
            </a:pPr>
            <a:r>
              <a:rPr lang="en-US" sz="2800" dirty="0">
                <a:solidFill>
                  <a:schemeClr val="accent1"/>
                </a:solidFill>
              </a:rPr>
              <a:t>OVARIAN </a:t>
            </a:r>
            <a:r>
              <a:rPr lang="en-US" sz="2800" dirty="0" smtClean="0">
                <a:solidFill>
                  <a:schemeClr val="accent1"/>
                </a:solidFill>
              </a:rPr>
              <a:t>STIMULATION</a:t>
            </a:r>
            <a:r>
              <a:rPr lang="en-US" sz="2800" dirty="0">
                <a:solidFill>
                  <a:schemeClr val="accent1"/>
                </a:solidFill>
              </a:rPr>
              <a:t>: </a:t>
            </a:r>
            <a:r>
              <a:rPr lang="en-US" sz="2800" dirty="0" smtClean="0">
                <a:solidFill>
                  <a:schemeClr val="accent1"/>
                </a:solidFill>
              </a:rPr>
              <a:t/>
            </a:r>
            <a:br>
              <a:rPr lang="en-US" sz="2800" dirty="0" smtClean="0">
                <a:solidFill>
                  <a:schemeClr val="accent1"/>
                </a:solidFill>
              </a:rPr>
            </a:br>
            <a:r>
              <a:rPr lang="en-US" sz="2800" dirty="0" smtClean="0">
                <a:solidFill>
                  <a:schemeClr val="accent1"/>
                </a:solidFill>
              </a:rPr>
              <a:t>Typical Stimulation on FSH</a:t>
            </a:r>
          </a:p>
        </p:txBody>
      </p:sp>
      <p:grpSp>
        <p:nvGrpSpPr>
          <p:cNvPr id="40963" name="Group 1"/>
          <p:cNvGrpSpPr>
            <a:grpSpLocks/>
          </p:cNvGrpSpPr>
          <p:nvPr/>
        </p:nvGrpSpPr>
        <p:grpSpPr bwMode="auto">
          <a:xfrm>
            <a:off x="644525" y="2228850"/>
            <a:ext cx="7162800" cy="3943350"/>
            <a:chOff x="644525" y="1752600"/>
            <a:chExt cx="7162800" cy="3943350"/>
          </a:xfrm>
        </p:grpSpPr>
        <p:sp>
          <p:nvSpPr>
            <p:cNvPr id="40964" name="AutoShape 7"/>
            <p:cNvSpPr>
              <a:spLocks noChangeAspect="1" noChangeArrowheads="1"/>
            </p:cNvSpPr>
            <p:nvPr/>
          </p:nvSpPr>
          <p:spPr bwMode="auto">
            <a:xfrm>
              <a:off x="644525" y="1752600"/>
              <a:ext cx="7162800" cy="394335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0965" name="Oval 8"/>
            <p:cNvSpPr>
              <a:spLocks noChangeArrowheads="1"/>
            </p:cNvSpPr>
            <p:nvPr/>
          </p:nvSpPr>
          <p:spPr bwMode="auto">
            <a:xfrm>
              <a:off x="1157288" y="2151063"/>
              <a:ext cx="349250" cy="469900"/>
            </a:xfrm>
            <a:prstGeom prst="ellipse">
              <a:avLst/>
            </a:prstGeom>
            <a:solidFill>
              <a:srgbClr val="3366FF"/>
            </a:solidFill>
            <a:ln w="9525">
              <a:solidFill>
                <a:srgbClr val="000000"/>
              </a:solidFill>
              <a:round/>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0966" name="Oval 9"/>
            <p:cNvSpPr>
              <a:spLocks noChangeArrowheads="1"/>
            </p:cNvSpPr>
            <p:nvPr/>
          </p:nvSpPr>
          <p:spPr bwMode="auto">
            <a:xfrm>
              <a:off x="1681163" y="2151063"/>
              <a:ext cx="349250" cy="468312"/>
            </a:xfrm>
            <a:prstGeom prst="ellipse">
              <a:avLst/>
            </a:prstGeom>
            <a:solidFill>
              <a:srgbClr val="3366FF"/>
            </a:solidFill>
            <a:ln w="9525">
              <a:solidFill>
                <a:srgbClr val="000000"/>
              </a:solidFill>
              <a:round/>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0967" name="Oval 10"/>
            <p:cNvSpPr>
              <a:spLocks noChangeArrowheads="1"/>
            </p:cNvSpPr>
            <p:nvPr/>
          </p:nvSpPr>
          <p:spPr bwMode="auto">
            <a:xfrm>
              <a:off x="2205038" y="2151063"/>
              <a:ext cx="350837" cy="468312"/>
            </a:xfrm>
            <a:prstGeom prst="ellipse">
              <a:avLst/>
            </a:prstGeom>
            <a:solidFill>
              <a:srgbClr val="3366FF"/>
            </a:solidFill>
            <a:ln w="9525">
              <a:solidFill>
                <a:srgbClr val="000000"/>
              </a:solidFill>
              <a:round/>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0968" name="Oval 11"/>
            <p:cNvSpPr>
              <a:spLocks noChangeArrowheads="1"/>
            </p:cNvSpPr>
            <p:nvPr/>
          </p:nvSpPr>
          <p:spPr bwMode="auto">
            <a:xfrm>
              <a:off x="2730500" y="2151063"/>
              <a:ext cx="349250" cy="468312"/>
            </a:xfrm>
            <a:prstGeom prst="ellipse">
              <a:avLst/>
            </a:prstGeom>
            <a:solidFill>
              <a:srgbClr val="3366FF"/>
            </a:solidFill>
            <a:ln w="9525">
              <a:solidFill>
                <a:srgbClr val="000000"/>
              </a:solidFill>
              <a:round/>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0969" name="Oval 12"/>
            <p:cNvSpPr>
              <a:spLocks noChangeArrowheads="1"/>
            </p:cNvSpPr>
            <p:nvPr/>
          </p:nvSpPr>
          <p:spPr bwMode="auto">
            <a:xfrm>
              <a:off x="3254375" y="2151063"/>
              <a:ext cx="349250" cy="466725"/>
            </a:xfrm>
            <a:prstGeom prst="ellipse">
              <a:avLst/>
            </a:prstGeom>
            <a:solidFill>
              <a:srgbClr val="3366FF"/>
            </a:solidFill>
            <a:ln w="9525">
              <a:solidFill>
                <a:srgbClr val="000000"/>
              </a:solidFill>
              <a:round/>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0970" name="Oval 13"/>
            <p:cNvSpPr>
              <a:spLocks noChangeArrowheads="1"/>
            </p:cNvSpPr>
            <p:nvPr/>
          </p:nvSpPr>
          <p:spPr bwMode="auto">
            <a:xfrm>
              <a:off x="3778250" y="2151063"/>
              <a:ext cx="349250" cy="468312"/>
            </a:xfrm>
            <a:prstGeom prst="ellipse">
              <a:avLst/>
            </a:prstGeom>
            <a:solidFill>
              <a:srgbClr val="3366FF"/>
            </a:solidFill>
            <a:ln w="9525">
              <a:solidFill>
                <a:srgbClr val="000000"/>
              </a:solidFill>
              <a:round/>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0971" name="Oval 14"/>
            <p:cNvSpPr>
              <a:spLocks noChangeArrowheads="1"/>
            </p:cNvSpPr>
            <p:nvPr/>
          </p:nvSpPr>
          <p:spPr bwMode="auto">
            <a:xfrm>
              <a:off x="4302125" y="2151063"/>
              <a:ext cx="349250" cy="468312"/>
            </a:xfrm>
            <a:prstGeom prst="ellipse">
              <a:avLst/>
            </a:prstGeom>
            <a:solidFill>
              <a:srgbClr val="3366FF"/>
            </a:solidFill>
            <a:ln w="9525">
              <a:solidFill>
                <a:srgbClr val="000000"/>
              </a:solidFill>
              <a:round/>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0972" name="Oval 15"/>
            <p:cNvSpPr>
              <a:spLocks noChangeArrowheads="1"/>
            </p:cNvSpPr>
            <p:nvPr/>
          </p:nvSpPr>
          <p:spPr bwMode="auto">
            <a:xfrm>
              <a:off x="4826000" y="2151063"/>
              <a:ext cx="349250" cy="468312"/>
            </a:xfrm>
            <a:prstGeom prst="ellipse">
              <a:avLst/>
            </a:prstGeom>
            <a:solidFill>
              <a:srgbClr val="3366FF"/>
            </a:solidFill>
            <a:ln w="9525">
              <a:solidFill>
                <a:srgbClr val="000000"/>
              </a:solidFill>
              <a:round/>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0973" name="Oval 16"/>
            <p:cNvSpPr>
              <a:spLocks noChangeArrowheads="1"/>
            </p:cNvSpPr>
            <p:nvPr/>
          </p:nvSpPr>
          <p:spPr bwMode="auto">
            <a:xfrm>
              <a:off x="5349875" y="2151063"/>
              <a:ext cx="349250" cy="468312"/>
            </a:xfrm>
            <a:prstGeom prst="ellipse">
              <a:avLst/>
            </a:prstGeom>
            <a:solidFill>
              <a:srgbClr val="3366FF"/>
            </a:solidFill>
            <a:ln w="9525">
              <a:solidFill>
                <a:srgbClr val="000000"/>
              </a:solidFill>
              <a:round/>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0974" name="Oval 17"/>
            <p:cNvSpPr>
              <a:spLocks noChangeArrowheads="1"/>
            </p:cNvSpPr>
            <p:nvPr/>
          </p:nvSpPr>
          <p:spPr bwMode="auto">
            <a:xfrm>
              <a:off x="5873750" y="2151063"/>
              <a:ext cx="350838" cy="468312"/>
            </a:xfrm>
            <a:prstGeom prst="ellipse">
              <a:avLst/>
            </a:prstGeom>
            <a:solidFill>
              <a:srgbClr val="3366FF"/>
            </a:solidFill>
            <a:ln w="9525">
              <a:solidFill>
                <a:srgbClr val="000000"/>
              </a:solidFill>
              <a:round/>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0975" name="Oval 18"/>
            <p:cNvSpPr>
              <a:spLocks noChangeArrowheads="1"/>
            </p:cNvSpPr>
            <p:nvPr/>
          </p:nvSpPr>
          <p:spPr bwMode="auto">
            <a:xfrm>
              <a:off x="6399213" y="2151063"/>
              <a:ext cx="349250" cy="468312"/>
            </a:xfrm>
            <a:prstGeom prst="ellipse">
              <a:avLst/>
            </a:prstGeom>
            <a:solidFill>
              <a:srgbClr val="3366FF"/>
            </a:solidFill>
            <a:ln w="9525">
              <a:solidFill>
                <a:srgbClr val="000000"/>
              </a:solidFill>
              <a:round/>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0976" name="Oval 19"/>
            <p:cNvSpPr>
              <a:spLocks noChangeArrowheads="1"/>
            </p:cNvSpPr>
            <p:nvPr/>
          </p:nvSpPr>
          <p:spPr bwMode="auto">
            <a:xfrm>
              <a:off x="6923088" y="2151063"/>
              <a:ext cx="349250" cy="468312"/>
            </a:xfrm>
            <a:prstGeom prst="ellipse">
              <a:avLst/>
            </a:prstGeom>
            <a:solidFill>
              <a:srgbClr val="3366FF"/>
            </a:solidFill>
            <a:ln w="9525">
              <a:solidFill>
                <a:srgbClr val="000000"/>
              </a:solidFill>
              <a:round/>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0977" name="Oval 20"/>
            <p:cNvSpPr>
              <a:spLocks noChangeArrowheads="1"/>
            </p:cNvSpPr>
            <p:nvPr/>
          </p:nvSpPr>
          <p:spPr bwMode="auto">
            <a:xfrm>
              <a:off x="2730500" y="3328988"/>
              <a:ext cx="349250" cy="471487"/>
            </a:xfrm>
            <a:prstGeom prst="ellipse">
              <a:avLst/>
            </a:prstGeom>
            <a:solidFill>
              <a:srgbClr val="00FFFF"/>
            </a:solidFill>
            <a:ln w="9525">
              <a:solidFill>
                <a:srgbClr val="000000"/>
              </a:solidFill>
              <a:round/>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0978" name="Oval 21"/>
            <p:cNvSpPr>
              <a:spLocks noChangeArrowheads="1"/>
            </p:cNvSpPr>
            <p:nvPr/>
          </p:nvSpPr>
          <p:spPr bwMode="auto">
            <a:xfrm>
              <a:off x="3254375" y="3328988"/>
              <a:ext cx="349250" cy="471487"/>
            </a:xfrm>
            <a:prstGeom prst="ellipse">
              <a:avLst/>
            </a:prstGeom>
            <a:solidFill>
              <a:srgbClr val="00FFFF"/>
            </a:solidFill>
            <a:ln w="9525">
              <a:solidFill>
                <a:srgbClr val="000000"/>
              </a:solidFill>
              <a:round/>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0979" name="Oval 22"/>
            <p:cNvSpPr>
              <a:spLocks noChangeArrowheads="1"/>
            </p:cNvSpPr>
            <p:nvPr/>
          </p:nvSpPr>
          <p:spPr bwMode="auto">
            <a:xfrm>
              <a:off x="3778250" y="3328988"/>
              <a:ext cx="349250" cy="471487"/>
            </a:xfrm>
            <a:prstGeom prst="ellipse">
              <a:avLst/>
            </a:prstGeom>
            <a:solidFill>
              <a:srgbClr val="00FFFF"/>
            </a:solidFill>
            <a:ln w="9525">
              <a:solidFill>
                <a:srgbClr val="000000"/>
              </a:solidFill>
              <a:round/>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0980" name="Oval 23"/>
            <p:cNvSpPr>
              <a:spLocks noChangeArrowheads="1"/>
            </p:cNvSpPr>
            <p:nvPr/>
          </p:nvSpPr>
          <p:spPr bwMode="auto">
            <a:xfrm>
              <a:off x="4302125" y="3328988"/>
              <a:ext cx="349250" cy="471487"/>
            </a:xfrm>
            <a:prstGeom prst="ellipse">
              <a:avLst/>
            </a:prstGeom>
            <a:solidFill>
              <a:srgbClr val="00FFFF"/>
            </a:solidFill>
            <a:ln w="9525">
              <a:solidFill>
                <a:srgbClr val="000000"/>
              </a:solidFill>
              <a:round/>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0981" name="Oval 24"/>
            <p:cNvSpPr>
              <a:spLocks noChangeArrowheads="1"/>
            </p:cNvSpPr>
            <p:nvPr/>
          </p:nvSpPr>
          <p:spPr bwMode="auto">
            <a:xfrm>
              <a:off x="4826000" y="3328988"/>
              <a:ext cx="349250" cy="471487"/>
            </a:xfrm>
            <a:prstGeom prst="ellipse">
              <a:avLst/>
            </a:prstGeom>
            <a:solidFill>
              <a:srgbClr val="00FFFF"/>
            </a:solidFill>
            <a:ln w="9525">
              <a:solidFill>
                <a:srgbClr val="000000"/>
              </a:solidFill>
              <a:round/>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0982" name="Oval 25"/>
            <p:cNvSpPr>
              <a:spLocks noChangeArrowheads="1"/>
            </p:cNvSpPr>
            <p:nvPr/>
          </p:nvSpPr>
          <p:spPr bwMode="auto">
            <a:xfrm>
              <a:off x="5349875" y="3328988"/>
              <a:ext cx="349250" cy="471487"/>
            </a:xfrm>
            <a:prstGeom prst="ellipse">
              <a:avLst/>
            </a:prstGeom>
            <a:solidFill>
              <a:srgbClr val="00FFFF"/>
            </a:solidFill>
            <a:ln w="9525">
              <a:solidFill>
                <a:srgbClr val="000000"/>
              </a:solidFill>
              <a:round/>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0983" name="Oval 26"/>
            <p:cNvSpPr>
              <a:spLocks noChangeArrowheads="1"/>
            </p:cNvSpPr>
            <p:nvPr/>
          </p:nvSpPr>
          <p:spPr bwMode="auto">
            <a:xfrm>
              <a:off x="3505200" y="4508500"/>
              <a:ext cx="349250" cy="471488"/>
            </a:xfrm>
            <a:prstGeom prst="ellipse">
              <a:avLst/>
            </a:prstGeom>
            <a:solidFill>
              <a:srgbClr val="FFFF00"/>
            </a:solidFill>
            <a:ln w="9525">
              <a:solidFill>
                <a:srgbClr val="000000"/>
              </a:solidFill>
              <a:round/>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0984" name="Oval 27"/>
            <p:cNvSpPr>
              <a:spLocks noChangeArrowheads="1"/>
            </p:cNvSpPr>
            <p:nvPr/>
          </p:nvSpPr>
          <p:spPr bwMode="auto">
            <a:xfrm>
              <a:off x="4038600" y="4508500"/>
              <a:ext cx="349250" cy="471488"/>
            </a:xfrm>
            <a:prstGeom prst="ellipse">
              <a:avLst/>
            </a:prstGeom>
            <a:solidFill>
              <a:srgbClr val="FFFF00"/>
            </a:solidFill>
            <a:ln w="9525">
              <a:solidFill>
                <a:srgbClr val="000000"/>
              </a:solidFill>
              <a:round/>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0985" name="Oval 28"/>
            <p:cNvSpPr>
              <a:spLocks noChangeArrowheads="1"/>
            </p:cNvSpPr>
            <p:nvPr/>
          </p:nvSpPr>
          <p:spPr bwMode="auto">
            <a:xfrm>
              <a:off x="4586288" y="4508500"/>
              <a:ext cx="349250" cy="471488"/>
            </a:xfrm>
            <a:prstGeom prst="ellipse">
              <a:avLst/>
            </a:prstGeom>
            <a:solidFill>
              <a:srgbClr val="FFFF00"/>
            </a:solidFill>
            <a:ln w="9525">
              <a:solidFill>
                <a:srgbClr val="000000"/>
              </a:solidFill>
              <a:round/>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sp>
          <p:nvSpPr>
            <p:cNvPr id="40986" name="TextBox 1"/>
            <p:cNvSpPr txBox="1">
              <a:spLocks noChangeArrowheads="1"/>
            </p:cNvSpPr>
            <p:nvPr/>
          </p:nvSpPr>
          <p:spPr bwMode="auto">
            <a:xfrm>
              <a:off x="3341688" y="2667000"/>
              <a:ext cx="1746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dirty="0">
                  <a:solidFill>
                    <a:schemeClr val="bg1"/>
                  </a:solidFill>
                </a:rPr>
                <a:t>Eggs Retrieved</a:t>
              </a:r>
            </a:p>
            <a:p>
              <a:pPr algn="ctr"/>
              <a:r>
                <a:rPr lang="en-US" altLang="en-US" dirty="0">
                  <a:solidFill>
                    <a:schemeClr val="bg1"/>
                  </a:solidFill>
                  <a:latin typeface="Calibri" pitchFamily="34" charset="0"/>
                  <a:cs typeface="Calibri" pitchFamily="34" charset="0"/>
                </a:rPr>
                <a:t>↓</a:t>
              </a:r>
              <a:endParaRPr lang="en-US" altLang="en-US" dirty="0">
                <a:solidFill>
                  <a:schemeClr val="bg1"/>
                </a:solidFill>
              </a:endParaRPr>
            </a:p>
          </p:txBody>
        </p:sp>
        <p:sp>
          <p:nvSpPr>
            <p:cNvPr id="40987" name="TextBox 27"/>
            <p:cNvSpPr txBox="1">
              <a:spLocks noChangeArrowheads="1"/>
            </p:cNvSpPr>
            <p:nvPr/>
          </p:nvSpPr>
          <p:spPr bwMode="auto">
            <a:xfrm>
              <a:off x="3352800" y="3810000"/>
              <a:ext cx="1746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a:solidFill>
                    <a:schemeClr val="bg1"/>
                  </a:solidFill>
                </a:rPr>
                <a:t>Eggs Fertilized</a:t>
              </a:r>
            </a:p>
            <a:p>
              <a:pPr algn="ctr"/>
              <a:r>
                <a:rPr lang="en-US" altLang="en-US">
                  <a:solidFill>
                    <a:schemeClr val="bg1"/>
                  </a:solidFill>
                  <a:latin typeface="Calibri" pitchFamily="34" charset="0"/>
                  <a:cs typeface="Calibri" pitchFamily="34" charset="0"/>
                </a:rPr>
                <a:t>↓</a:t>
              </a:r>
              <a:endParaRPr lang="en-US" altLang="en-US">
                <a:solidFill>
                  <a:schemeClr val="bg1"/>
                </a:solidFill>
              </a:endParaRPr>
            </a:p>
          </p:txBody>
        </p:sp>
        <p:sp>
          <p:nvSpPr>
            <p:cNvPr id="40988" name="TextBox 28"/>
            <p:cNvSpPr txBox="1">
              <a:spLocks noChangeArrowheads="1"/>
            </p:cNvSpPr>
            <p:nvPr/>
          </p:nvSpPr>
          <p:spPr bwMode="auto">
            <a:xfrm>
              <a:off x="3371850" y="4995863"/>
              <a:ext cx="1746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a:solidFill>
                    <a:schemeClr val="bg1"/>
                  </a:solidFill>
                </a:rPr>
                <a:t>Good Embryos</a:t>
              </a:r>
            </a:p>
          </p:txBody>
        </p:sp>
      </p:grpSp>
    </p:spTree>
    <p:extLst>
      <p:ext uri="{BB962C8B-B14F-4D97-AF65-F5344CB8AC3E}">
        <p14:creationId xmlns:p14="http://schemas.microsoft.com/office/powerpoint/2010/main" val="411413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381000" y="1993900"/>
            <a:ext cx="8407400" cy="4406900"/>
          </a:xfrm>
        </p:spPr>
        <p:txBody>
          <a:bodyPr>
            <a:normAutofit fontScale="92500"/>
          </a:bodyPr>
          <a:lstStyle/>
          <a:p>
            <a:pPr marL="274320" eaLnBrk="1" fontAlgn="auto" hangingPunct="1">
              <a:lnSpc>
                <a:spcPct val="90000"/>
              </a:lnSpc>
              <a:spcAft>
                <a:spcPts val="1800"/>
              </a:spcAft>
              <a:defRPr/>
            </a:pPr>
            <a:r>
              <a:rPr lang="en-US" sz="3200" dirty="0" smtClean="0"/>
              <a:t>3</a:t>
            </a:r>
            <a:r>
              <a:rPr lang="en-US" sz="3200" baseline="30000" dirty="0" smtClean="0"/>
              <a:t>rd</a:t>
            </a:r>
            <a:r>
              <a:rPr lang="en-US" sz="3200" dirty="0" smtClean="0"/>
              <a:t> monitoring visit (estradiol level and ultrasound)</a:t>
            </a:r>
          </a:p>
          <a:p>
            <a:pPr marL="274320" eaLnBrk="1" fontAlgn="auto" hangingPunct="1">
              <a:lnSpc>
                <a:spcPct val="90000"/>
              </a:lnSpc>
              <a:spcAft>
                <a:spcPts val="1800"/>
              </a:spcAft>
              <a:defRPr/>
            </a:pPr>
            <a:r>
              <a:rPr lang="en-US" sz="3200" dirty="0" smtClean="0"/>
              <a:t>Listen to your voicemail box for your results and plan </a:t>
            </a:r>
            <a:r>
              <a:rPr lang="en-US" sz="3200" b="1" dirty="0" smtClean="0"/>
              <a:t>*make sure you have enough medicine*</a:t>
            </a:r>
          </a:p>
          <a:p>
            <a:pPr marL="274320" eaLnBrk="1" fontAlgn="auto" hangingPunct="1">
              <a:lnSpc>
                <a:spcPct val="90000"/>
              </a:lnSpc>
              <a:spcAft>
                <a:spcPts val="1200"/>
              </a:spcAft>
              <a:defRPr/>
            </a:pPr>
            <a:r>
              <a:rPr lang="en-US" sz="3200" dirty="0" smtClean="0"/>
              <a:t>Most people will take their trigger shot (Lupron) around day 10. Your voicemail will tell you exactly what time to take your trigger and your egg retrieval will be scheduled 35 hours later.</a:t>
            </a:r>
          </a:p>
          <a:p>
            <a:pPr marL="274320" eaLnBrk="1" fontAlgn="auto" hangingPunct="1">
              <a:lnSpc>
                <a:spcPct val="90000"/>
              </a:lnSpc>
              <a:spcAft>
                <a:spcPts val="0"/>
              </a:spcAft>
              <a:defRPr/>
            </a:pPr>
            <a:endParaRPr lang="en-US" sz="2800" dirty="0" smtClean="0"/>
          </a:p>
        </p:txBody>
      </p:sp>
      <p:sp>
        <p:nvSpPr>
          <p:cNvPr id="47106" name="Rectangle 2"/>
          <p:cNvSpPr>
            <a:spLocks noGrp="1" noChangeArrowheads="1"/>
          </p:cNvSpPr>
          <p:nvPr>
            <p:ph type="title"/>
          </p:nvPr>
        </p:nvSpPr>
        <p:spPr/>
        <p:txBody>
          <a:bodyPr>
            <a:noAutofit/>
          </a:bodyPr>
          <a:lstStyle/>
          <a:p>
            <a:pPr eaLnBrk="1" fontAlgn="auto" hangingPunct="1">
              <a:spcAft>
                <a:spcPts val="0"/>
              </a:spcAft>
              <a:defRPr/>
            </a:pPr>
            <a:r>
              <a:rPr lang="en-US" sz="2800" dirty="0">
                <a:solidFill>
                  <a:schemeClr val="accent1"/>
                </a:solidFill>
              </a:rPr>
              <a:t>OVARIAN </a:t>
            </a:r>
            <a:r>
              <a:rPr lang="en-US" sz="2800" dirty="0" smtClean="0">
                <a:solidFill>
                  <a:schemeClr val="accent1"/>
                </a:solidFill>
              </a:rPr>
              <a:t>STIMULATION</a:t>
            </a:r>
            <a:r>
              <a:rPr lang="en-US" sz="2800" dirty="0">
                <a:solidFill>
                  <a:schemeClr val="accent1"/>
                </a:solidFill>
              </a:rPr>
              <a:t>: </a:t>
            </a:r>
            <a:r>
              <a:rPr lang="en-US" sz="2800" dirty="0" smtClean="0">
                <a:solidFill>
                  <a:schemeClr val="accent1"/>
                </a:solidFill>
              </a:rPr>
              <a:t/>
            </a:r>
            <a:br>
              <a:rPr lang="en-US" sz="2800" dirty="0" smtClean="0">
                <a:solidFill>
                  <a:schemeClr val="accent1"/>
                </a:solidFill>
              </a:rPr>
            </a:br>
            <a:r>
              <a:rPr lang="en-US" sz="2800" dirty="0" smtClean="0">
                <a:solidFill>
                  <a:schemeClr val="accent1"/>
                </a:solidFill>
              </a:rPr>
              <a:t>(FSH Day 10)</a:t>
            </a:r>
          </a:p>
        </p:txBody>
      </p:sp>
    </p:spTree>
    <p:extLst>
      <p:ext uri="{BB962C8B-B14F-4D97-AF65-F5344CB8AC3E}">
        <p14:creationId xmlns:p14="http://schemas.microsoft.com/office/powerpoint/2010/main" val="3891126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7924800" cy="3581400"/>
          </a:xfrm>
        </p:spPr>
        <p:txBody>
          <a:bodyPr>
            <a:normAutofit/>
          </a:bodyPr>
          <a:lstStyle/>
          <a:p>
            <a:pPr marL="36512" indent="0" eaLnBrk="1" fontAlgn="auto" hangingPunct="1">
              <a:spcAft>
                <a:spcPts val="1800"/>
              </a:spcAft>
              <a:buFont typeface="Wingdings 2" pitchFamily="18" charset="2"/>
              <a:buNone/>
              <a:defRPr/>
            </a:pPr>
            <a:r>
              <a:rPr lang="en-US" sz="3200" dirty="0" smtClean="0"/>
              <a:t>When you leave today, you should</a:t>
            </a:r>
            <a:r>
              <a:rPr lang="en-US" sz="2800" dirty="0" smtClean="0"/>
              <a:t>…</a:t>
            </a:r>
          </a:p>
          <a:p>
            <a:pPr marL="502920" indent="-457200" eaLnBrk="1" fontAlgn="auto" hangingPunct="1">
              <a:spcAft>
                <a:spcPts val="1800"/>
              </a:spcAft>
              <a:buFont typeface="Wingdings" pitchFamily="2" charset="2"/>
              <a:buChar char="§"/>
              <a:defRPr/>
            </a:pPr>
            <a:r>
              <a:rPr lang="en-US" sz="2800" dirty="0"/>
              <a:t>Be comfortable administering </a:t>
            </a:r>
            <a:r>
              <a:rPr lang="en-US" sz="2800" dirty="0" smtClean="0"/>
              <a:t>subcutaneous injections.</a:t>
            </a:r>
          </a:p>
          <a:p>
            <a:pPr marL="502920" indent="-457200" eaLnBrk="1" fontAlgn="auto" hangingPunct="1">
              <a:spcAft>
                <a:spcPts val="1800"/>
              </a:spcAft>
              <a:buFont typeface="Wingdings" pitchFamily="2" charset="2"/>
              <a:buChar char="§"/>
              <a:defRPr/>
            </a:pPr>
            <a:r>
              <a:rPr lang="en-US" sz="2800" dirty="0" smtClean="0"/>
              <a:t>Know your next step if you decide to continue screening to become an anonymous egg donor</a:t>
            </a:r>
            <a:endParaRPr lang="en-US" dirty="0" smtClean="0"/>
          </a:p>
          <a:p>
            <a:pPr marL="274320" eaLnBrk="1" fontAlgn="auto" hangingPunct="1">
              <a:spcAft>
                <a:spcPts val="0"/>
              </a:spcAft>
              <a:defRPr/>
            </a:pPr>
            <a:endParaRPr lang="en-US" dirty="0"/>
          </a:p>
        </p:txBody>
      </p:sp>
      <p:sp>
        <p:nvSpPr>
          <p:cNvPr id="10242" name="Title 1"/>
          <p:cNvSpPr>
            <a:spLocks noGrp="1"/>
          </p:cNvSpPr>
          <p:nvPr>
            <p:ph type="title"/>
          </p:nvPr>
        </p:nvSpPr>
        <p:spPr/>
        <p:txBody>
          <a:bodyPr/>
          <a:lstStyle/>
          <a:p>
            <a:pPr eaLnBrk="1" fontAlgn="auto" hangingPunct="1">
              <a:spcAft>
                <a:spcPts val="0"/>
              </a:spcAft>
              <a:defRPr/>
            </a:pPr>
            <a:r>
              <a:rPr lang="en-US" dirty="0" smtClean="0">
                <a:solidFill>
                  <a:schemeClr val="accent1"/>
                </a:solidFill>
              </a:rPr>
              <a:t>Objectives</a:t>
            </a:r>
          </a:p>
        </p:txBody>
      </p:sp>
    </p:spTree>
    <p:extLst>
      <p:ext uri="{BB962C8B-B14F-4D97-AF65-F5344CB8AC3E}">
        <p14:creationId xmlns:p14="http://schemas.microsoft.com/office/powerpoint/2010/main" val="3251686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sz="half" idx="1"/>
          </p:nvPr>
        </p:nvSpPr>
        <p:spPr>
          <a:xfrm>
            <a:off x="457200" y="4160838"/>
            <a:ext cx="8077200" cy="2392362"/>
          </a:xfrm>
        </p:spPr>
        <p:txBody>
          <a:bodyPr>
            <a:normAutofit/>
          </a:bodyPr>
          <a:lstStyle/>
          <a:p>
            <a:pPr marL="274320" eaLnBrk="1" fontAlgn="auto" hangingPunct="1">
              <a:spcAft>
                <a:spcPts val="0"/>
              </a:spcAft>
              <a:defRPr/>
            </a:pPr>
            <a:r>
              <a:rPr lang="en-US" dirty="0" err="1" smtClean="0"/>
              <a:t>Ovidrel</a:t>
            </a:r>
            <a:r>
              <a:rPr lang="en-US" dirty="0" smtClean="0"/>
              <a:t> is human chorionic gonadotropin</a:t>
            </a:r>
          </a:p>
          <a:p>
            <a:pPr marL="274320" eaLnBrk="1" fontAlgn="auto" hangingPunct="1">
              <a:spcAft>
                <a:spcPts val="0"/>
              </a:spcAft>
              <a:defRPr/>
            </a:pPr>
            <a:r>
              <a:rPr lang="en-US" dirty="0" smtClean="0"/>
              <a:t>Administered subcutaneously</a:t>
            </a:r>
          </a:p>
          <a:p>
            <a:pPr marL="274320" eaLnBrk="1" fontAlgn="auto" hangingPunct="1">
              <a:spcAft>
                <a:spcPts val="0"/>
              </a:spcAft>
              <a:defRPr/>
            </a:pPr>
            <a:r>
              <a:rPr lang="en-US" dirty="0" smtClean="0"/>
              <a:t>Will be instructed to administer 1½ or 2 </a:t>
            </a:r>
            <a:r>
              <a:rPr lang="en-US" dirty="0" err="1" smtClean="0"/>
              <a:t>Ovidrel</a:t>
            </a:r>
            <a:r>
              <a:rPr lang="en-US" dirty="0" smtClean="0"/>
              <a:t> injections at the same time.</a:t>
            </a:r>
          </a:p>
          <a:p>
            <a:pPr marL="274320" eaLnBrk="1" fontAlgn="auto" hangingPunct="1">
              <a:spcAft>
                <a:spcPts val="0"/>
              </a:spcAft>
              <a:defRPr/>
            </a:pPr>
            <a:r>
              <a:rPr lang="en-US" dirty="0" smtClean="0"/>
              <a:t>Accelerates maturation of the follicles and triggers ovulation. </a:t>
            </a:r>
          </a:p>
        </p:txBody>
      </p:sp>
      <p:sp>
        <p:nvSpPr>
          <p:cNvPr id="48130" name="Title 1"/>
          <p:cNvSpPr>
            <a:spLocks noGrp="1"/>
          </p:cNvSpPr>
          <p:nvPr>
            <p:ph type="title"/>
          </p:nvPr>
        </p:nvSpPr>
        <p:spPr/>
        <p:txBody>
          <a:bodyPr>
            <a:noAutofit/>
          </a:bodyPr>
          <a:lstStyle/>
          <a:p>
            <a:pPr eaLnBrk="1" fontAlgn="auto" hangingPunct="1">
              <a:spcAft>
                <a:spcPts val="0"/>
              </a:spcAft>
              <a:defRPr/>
            </a:pPr>
            <a:r>
              <a:rPr lang="en-US" sz="2800" dirty="0">
                <a:solidFill>
                  <a:schemeClr val="accent1"/>
                </a:solidFill>
              </a:rPr>
              <a:t>OVARIAN </a:t>
            </a:r>
            <a:r>
              <a:rPr lang="en-US" sz="2800" dirty="0" smtClean="0">
                <a:solidFill>
                  <a:schemeClr val="accent1"/>
                </a:solidFill>
              </a:rPr>
              <a:t>STIMULATION</a:t>
            </a:r>
            <a:r>
              <a:rPr lang="en-US" sz="2800" dirty="0">
                <a:solidFill>
                  <a:schemeClr val="accent1"/>
                </a:solidFill>
              </a:rPr>
              <a:t>: </a:t>
            </a:r>
            <a:r>
              <a:rPr lang="en-US" sz="2800" dirty="0" smtClean="0">
                <a:solidFill>
                  <a:schemeClr val="accent1"/>
                </a:solidFill>
              </a:rPr>
              <a:t/>
            </a:r>
            <a:br>
              <a:rPr lang="en-US" sz="2800" dirty="0" smtClean="0">
                <a:solidFill>
                  <a:schemeClr val="accent1"/>
                </a:solidFill>
              </a:rPr>
            </a:br>
            <a:r>
              <a:rPr lang="en-US" sz="2800" dirty="0" err="1" smtClean="0">
                <a:solidFill>
                  <a:schemeClr val="accent1"/>
                </a:solidFill>
              </a:rPr>
              <a:t>Ovidrel</a:t>
            </a:r>
            <a:r>
              <a:rPr lang="en-US" sz="2800" dirty="0" smtClean="0">
                <a:solidFill>
                  <a:schemeClr val="accent1"/>
                </a:solidFill>
              </a:rPr>
              <a:t> (HCG Trigger Shot)</a:t>
            </a:r>
          </a:p>
        </p:txBody>
      </p:sp>
      <p:pic>
        <p:nvPicPr>
          <p:cNvPr id="450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90713"/>
            <a:ext cx="2971800" cy="207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1" name="TextBox 4"/>
          <p:cNvSpPr txBox="1">
            <a:spLocks noChangeArrowheads="1"/>
          </p:cNvSpPr>
          <p:nvPr/>
        </p:nvSpPr>
        <p:spPr bwMode="auto">
          <a:xfrm>
            <a:off x="4343400" y="2211388"/>
            <a:ext cx="37338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4400" b="1"/>
              <a:t>ONE-TIME INJECTION</a:t>
            </a:r>
          </a:p>
        </p:txBody>
      </p:sp>
    </p:spTree>
    <p:extLst>
      <p:ext uri="{BB962C8B-B14F-4D97-AF65-F5344CB8AC3E}">
        <p14:creationId xmlns:p14="http://schemas.microsoft.com/office/powerpoint/2010/main" val="2377545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0" y="2286000"/>
            <a:ext cx="2743649" cy="2054768"/>
          </a:xfrm>
        </p:spPr>
      </p:pic>
      <p:sp>
        <p:nvSpPr>
          <p:cNvPr id="8" name="Content Placeholder 7"/>
          <p:cNvSpPr>
            <a:spLocks noGrp="1"/>
          </p:cNvSpPr>
          <p:nvPr>
            <p:ph sz="half" idx="2"/>
          </p:nvPr>
        </p:nvSpPr>
        <p:spPr>
          <a:xfrm>
            <a:off x="533400" y="1447801"/>
            <a:ext cx="3886200" cy="4191000"/>
          </a:xfrm>
        </p:spPr>
        <p:txBody>
          <a:bodyPr/>
          <a:lstStyle/>
          <a:p>
            <a:r>
              <a:rPr lang="en-US" dirty="0" smtClean="0"/>
              <a:t>To take a Lupron trigger, draw 0.8 mL using a 1 mL syringe and inject sub Q at the time instructed.</a:t>
            </a:r>
          </a:p>
          <a:p>
            <a:r>
              <a:rPr lang="en-US" dirty="0" smtClean="0"/>
              <a:t>The following day your blood will be drawn for a LH level to confirm that </a:t>
            </a:r>
            <a:r>
              <a:rPr lang="en-US" dirty="0" err="1" smtClean="0"/>
              <a:t>lupron</a:t>
            </a:r>
            <a:r>
              <a:rPr lang="en-US" dirty="0" smtClean="0"/>
              <a:t> induced ovulation.</a:t>
            </a:r>
          </a:p>
          <a:p>
            <a:r>
              <a:rPr lang="en-US" dirty="0" smtClean="0"/>
              <a:t>If ovulation is </a:t>
            </a:r>
            <a:r>
              <a:rPr lang="en-US" u="sng" dirty="0" smtClean="0"/>
              <a:t>not</a:t>
            </a:r>
            <a:r>
              <a:rPr lang="en-US" dirty="0" smtClean="0"/>
              <a:t> detected, you will take an </a:t>
            </a:r>
            <a:r>
              <a:rPr lang="en-US" dirty="0" err="1" smtClean="0"/>
              <a:t>Ovidrel</a:t>
            </a:r>
            <a:r>
              <a:rPr lang="en-US" dirty="0" smtClean="0"/>
              <a:t> injection.</a:t>
            </a:r>
          </a:p>
        </p:txBody>
      </p:sp>
      <p:sp>
        <p:nvSpPr>
          <p:cNvPr id="4" name="Title 3"/>
          <p:cNvSpPr>
            <a:spLocks noGrp="1"/>
          </p:cNvSpPr>
          <p:nvPr>
            <p:ph type="title"/>
          </p:nvPr>
        </p:nvSpPr>
        <p:spPr/>
        <p:txBody>
          <a:bodyPr/>
          <a:lstStyle/>
          <a:p>
            <a:r>
              <a:rPr lang="en-US" i="1" dirty="0" smtClean="0">
                <a:solidFill>
                  <a:schemeClr val="tx2">
                    <a:lumMod val="60000"/>
                    <a:lumOff val="40000"/>
                  </a:schemeClr>
                </a:solidFill>
              </a:rPr>
              <a:t>Or</a:t>
            </a:r>
            <a:r>
              <a:rPr lang="en-US" dirty="0" smtClean="0">
                <a:solidFill>
                  <a:schemeClr val="tx2">
                    <a:lumMod val="60000"/>
                    <a:lumOff val="40000"/>
                  </a:schemeClr>
                </a:solidFill>
              </a:rPr>
              <a:t> Lupron Trigger</a:t>
            </a:r>
            <a:endParaRPr lang="en-US" dirty="0">
              <a:solidFill>
                <a:schemeClr val="tx2">
                  <a:lumMod val="60000"/>
                  <a:lumOff val="40000"/>
                </a:schemeClr>
              </a:solidFill>
            </a:endParaRPr>
          </a:p>
        </p:txBody>
      </p:sp>
    </p:spTree>
    <p:extLst>
      <p:ext uri="{BB962C8B-B14F-4D97-AF65-F5344CB8AC3E}">
        <p14:creationId xmlns:p14="http://schemas.microsoft.com/office/powerpoint/2010/main" val="3927098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381000" y="1524000"/>
            <a:ext cx="8229600" cy="4724400"/>
          </a:xfrm>
        </p:spPr>
        <p:txBody>
          <a:bodyPr>
            <a:noAutofit/>
          </a:bodyPr>
          <a:lstStyle/>
          <a:p>
            <a:pPr marL="274320" eaLnBrk="1" fontAlgn="auto" hangingPunct="1">
              <a:spcAft>
                <a:spcPts val="1800"/>
              </a:spcAft>
              <a:defRPr/>
            </a:pPr>
            <a:r>
              <a:rPr lang="en-US" sz="3000" dirty="0" smtClean="0"/>
              <a:t>No medicines today (unless need additional trigger of </a:t>
            </a:r>
            <a:r>
              <a:rPr lang="en-US" sz="3000" dirty="0" err="1" smtClean="0"/>
              <a:t>Ovidrel</a:t>
            </a:r>
            <a:r>
              <a:rPr lang="en-US" sz="3000" dirty="0" smtClean="0"/>
              <a:t>)</a:t>
            </a:r>
          </a:p>
          <a:p>
            <a:pPr marL="274320" eaLnBrk="1" fontAlgn="auto" hangingPunct="1">
              <a:spcAft>
                <a:spcPts val="1800"/>
              </a:spcAft>
              <a:defRPr/>
            </a:pPr>
            <a:r>
              <a:rPr lang="en-US" sz="3000" dirty="0" smtClean="0"/>
              <a:t>Return to office for an estradiol level and LH level. (no ultrasound)</a:t>
            </a:r>
          </a:p>
          <a:p>
            <a:pPr marL="274320" eaLnBrk="1" fontAlgn="auto" hangingPunct="1">
              <a:spcAft>
                <a:spcPts val="1800"/>
              </a:spcAft>
              <a:defRPr/>
            </a:pPr>
            <a:r>
              <a:rPr lang="en-US" sz="3000" dirty="0" smtClean="0"/>
              <a:t>You will meet with an IVF nurse to review your instructions for your Egg Retrieval</a:t>
            </a:r>
          </a:p>
          <a:p>
            <a:pPr marL="274320" eaLnBrk="1" fontAlgn="auto" hangingPunct="1">
              <a:spcAft>
                <a:spcPts val="0"/>
              </a:spcAft>
              <a:defRPr/>
            </a:pPr>
            <a:r>
              <a:rPr lang="en-US" sz="3000" b="1" dirty="0" smtClean="0"/>
              <a:t>NO EATING OR DRINKING AFTER MIDNIGHT TONIGHT (the night before your egg retrieval)</a:t>
            </a:r>
          </a:p>
        </p:txBody>
      </p:sp>
      <p:sp>
        <p:nvSpPr>
          <p:cNvPr id="49154" name="Rectangle 2"/>
          <p:cNvSpPr>
            <a:spLocks noGrp="1" noChangeArrowheads="1"/>
          </p:cNvSpPr>
          <p:nvPr>
            <p:ph type="title"/>
          </p:nvPr>
        </p:nvSpPr>
        <p:spPr>
          <a:xfrm>
            <a:off x="457200" y="274638"/>
            <a:ext cx="7696200" cy="1143000"/>
          </a:xfrm>
        </p:spPr>
        <p:txBody>
          <a:bodyPr>
            <a:normAutofit/>
          </a:bodyPr>
          <a:lstStyle/>
          <a:p>
            <a:pPr eaLnBrk="1" fontAlgn="auto" hangingPunct="1">
              <a:spcAft>
                <a:spcPts val="0"/>
              </a:spcAft>
              <a:defRPr/>
            </a:pPr>
            <a:r>
              <a:rPr lang="en-US" sz="2800" dirty="0">
                <a:solidFill>
                  <a:schemeClr val="accent1"/>
                </a:solidFill>
              </a:rPr>
              <a:t>OVARIAN </a:t>
            </a:r>
            <a:r>
              <a:rPr lang="en-US" sz="2800" dirty="0" smtClean="0">
                <a:solidFill>
                  <a:schemeClr val="accent1"/>
                </a:solidFill>
              </a:rPr>
              <a:t>STIMULATION</a:t>
            </a:r>
            <a:r>
              <a:rPr lang="en-US" sz="2800" dirty="0">
                <a:solidFill>
                  <a:schemeClr val="accent1"/>
                </a:solidFill>
              </a:rPr>
              <a:t>: </a:t>
            </a:r>
            <a:r>
              <a:rPr lang="en-US" sz="2800" dirty="0" smtClean="0">
                <a:solidFill>
                  <a:schemeClr val="accent1"/>
                </a:solidFill>
              </a:rPr>
              <a:t/>
            </a:r>
            <a:br>
              <a:rPr lang="en-US" sz="2800" dirty="0" smtClean="0">
                <a:solidFill>
                  <a:schemeClr val="accent1"/>
                </a:solidFill>
              </a:rPr>
            </a:br>
            <a:r>
              <a:rPr lang="en-US" sz="2800" dirty="0" smtClean="0">
                <a:solidFill>
                  <a:schemeClr val="accent1"/>
                </a:solidFill>
              </a:rPr>
              <a:t>Day after Lupron Trigger</a:t>
            </a:r>
          </a:p>
        </p:txBody>
      </p:sp>
    </p:spTree>
    <p:extLst>
      <p:ext uri="{BB962C8B-B14F-4D97-AF65-F5344CB8AC3E}">
        <p14:creationId xmlns:p14="http://schemas.microsoft.com/office/powerpoint/2010/main" val="2255718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92425"/>
            <a:ext cx="6324600" cy="1646238"/>
          </a:xfrm>
          <a:extLst/>
        </p:spPr>
        <p:txBody>
          <a:bodyPr/>
          <a:lstStyle/>
          <a:p>
            <a:pPr eaLnBrk="1" fontAlgn="auto" hangingPunct="1">
              <a:spcAft>
                <a:spcPts val="0"/>
              </a:spcAft>
              <a:defRPr/>
            </a:pPr>
            <a:r>
              <a:rPr lang="en-US" dirty="0" smtClean="0"/>
              <a:t>EGG RETRIEVAL</a:t>
            </a:r>
            <a:endParaRPr lang="en-US" dirty="0"/>
          </a:p>
        </p:txBody>
      </p:sp>
    </p:spTree>
    <p:extLst>
      <p:ext uri="{BB962C8B-B14F-4D97-AF65-F5344CB8AC3E}">
        <p14:creationId xmlns:p14="http://schemas.microsoft.com/office/powerpoint/2010/main" val="2611870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381000" y="1143000"/>
            <a:ext cx="8407400" cy="5016500"/>
          </a:xfrm>
        </p:spPr>
        <p:txBody>
          <a:bodyPr>
            <a:normAutofit fontScale="92500" lnSpcReduction="10000"/>
          </a:bodyPr>
          <a:lstStyle/>
          <a:p>
            <a:pPr marL="274320" eaLnBrk="1" fontAlgn="auto" hangingPunct="1">
              <a:lnSpc>
                <a:spcPct val="90000"/>
              </a:lnSpc>
              <a:spcAft>
                <a:spcPts val="1200"/>
              </a:spcAft>
              <a:defRPr/>
            </a:pPr>
            <a:r>
              <a:rPr lang="en-US" sz="3600" dirty="0" smtClean="0"/>
              <a:t>Egg Retrieval is performed in our surgery center here at Nashville Fertility Center.</a:t>
            </a:r>
          </a:p>
          <a:p>
            <a:pPr marL="274320" eaLnBrk="1" fontAlgn="auto" hangingPunct="1">
              <a:lnSpc>
                <a:spcPct val="90000"/>
              </a:lnSpc>
              <a:spcAft>
                <a:spcPts val="1200"/>
              </a:spcAft>
              <a:defRPr/>
            </a:pPr>
            <a:r>
              <a:rPr lang="en-US" sz="3600" dirty="0" smtClean="0"/>
              <a:t>One of our Nashville Fertility physicians will perform your egg retrieval procedure.</a:t>
            </a:r>
          </a:p>
          <a:p>
            <a:pPr marL="274320" eaLnBrk="1" fontAlgn="auto" hangingPunct="1">
              <a:lnSpc>
                <a:spcPct val="90000"/>
              </a:lnSpc>
              <a:spcAft>
                <a:spcPts val="1200"/>
              </a:spcAft>
              <a:defRPr/>
            </a:pPr>
            <a:r>
              <a:rPr lang="en-US" sz="3600" dirty="0" smtClean="0"/>
              <a:t>You will have MAC anesthesia. (Twilight anesthesia given through an IV)</a:t>
            </a:r>
          </a:p>
          <a:p>
            <a:pPr marL="274320" eaLnBrk="1" fontAlgn="auto" hangingPunct="1">
              <a:lnSpc>
                <a:spcPct val="90000"/>
              </a:lnSpc>
              <a:spcAft>
                <a:spcPts val="1200"/>
              </a:spcAft>
              <a:defRPr/>
            </a:pPr>
            <a:r>
              <a:rPr lang="en-US" sz="3600" dirty="0" smtClean="0"/>
              <a:t>Your eggs will be frozen the day of retrieval using a fast-freezing method called </a:t>
            </a:r>
            <a:r>
              <a:rPr lang="en-US" sz="3600" i="1" dirty="0" err="1" smtClean="0"/>
              <a:t>vitrification</a:t>
            </a:r>
            <a:r>
              <a:rPr lang="en-US" sz="3600" dirty="0" smtClean="0"/>
              <a:t> or if a matched couple is in cycle with you, they will receive fresh eggs.  </a:t>
            </a:r>
          </a:p>
        </p:txBody>
      </p:sp>
      <p:sp>
        <p:nvSpPr>
          <p:cNvPr id="51202"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accent1"/>
                </a:solidFill>
              </a:rPr>
              <a:t>Egg Retrieval </a:t>
            </a:r>
          </a:p>
        </p:txBody>
      </p:sp>
    </p:spTree>
    <p:extLst>
      <p:ext uri="{BB962C8B-B14F-4D97-AF65-F5344CB8AC3E}">
        <p14:creationId xmlns:p14="http://schemas.microsoft.com/office/powerpoint/2010/main" val="2953510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gg retrieval.bmp"/>
          <p:cNvPicPr>
            <a:picLocks noGrp="1" noChangeAspect="1"/>
          </p:cNvPicPr>
          <p:nvPr>
            <p:ph idx="1"/>
          </p:nvPr>
        </p:nvPicPr>
        <p:blipFill>
          <a:blip r:embed="rId2"/>
          <a:stretch>
            <a:fillRect/>
          </a:stretch>
        </p:blipFill>
        <p:spPr>
          <a:xfrm>
            <a:off x="1143000" y="1295401"/>
            <a:ext cx="6576016" cy="44958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2226" name="Title 1"/>
          <p:cNvSpPr>
            <a:spLocks noGrp="1"/>
          </p:cNvSpPr>
          <p:nvPr>
            <p:ph type="title"/>
          </p:nvPr>
        </p:nvSpPr>
        <p:spPr/>
        <p:txBody>
          <a:bodyPr/>
          <a:lstStyle/>
          <a:p>
            <a:pPr eaLnBrk="1" fontAlgn="auto" hangingPunct="1">
              <a:spcAft>
                <a:spcPts val="0"/>
              </a:spcAft>
              <a:defRPr/>
            </a:pPr>
            <a:r>
              <a:rPr lang="en-US" dirty="0" smtClean="0">
                <a:solidFill>
                  <a:schemeClr val="accent1"/>
                </a:solidFill>
              </a:rPr>
              <a:t>Egg Retrieval</a:t>
            </a:r>
          </a:p>
        </p:txBody>
      </p:sp>
    </p:spTree>
    <p:extLst>
      <p:ext uri="{BB962C8B-B14F-4D97-AF65-F5344CB8AC3E}">
        <p14:creationId xmlns:p14="http://schemas.microsoft.com/office/powerpoint/2010/main" val="4280050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err="1" smtClean="0">
                <a:solidFill>
                  <a:schemeClr val="tx2">
                    <a:lumMod val="60000"/>
                    <a:lumOff val="40000"/>
                  </a:schemeClr>
                </a:solidFill>
              </a:rPr>
              <a:t>Vitrification</a:t>
            </a:r>
            <a:r>
              <a:rPr lang="en-US" sz="2800" dirty="0" smtClean="0">
                <a:solidFill>
                  <a:schemeClr val="tx2">
                    <a:lumMod val="60000"/>
                    <a:lumOff val="40000"/>
                  </a:schemeClr>
                </a:solidFill>
              </a:rPr>
              <a:t/>
            </a:r>
            <a:br>
              <a:rPr lang="en-US" sz="2800" dirty="0" smtClean="0">
                <a:solidFill>
                  <a:schemeClr val="tx2">
                    <a:lumMod val="60000"/>
                    <a:lumOff val="40000"/>
                  </a:schemeClr>
                </a:solidFill>
              </a:rPr>
            </a:br>
            <a:r>
              <a:rPr lang="en-US" sz="2800" dirty="0" smtClean="0">
                <a:solidFill>
                  <a:schemeClr val="tx2">
                    <a:lumMod val="60000"/>
                    <a:lumOff val="40000"/>
                  </a:schemeClr>
                </a:solidFill>
              </a:rPr>
              <a:t>(Fast Egg Freezing)</a:t>
            </a:r>
            <a:endParaRPr lang="en-US" sz="2800" dirty="0">
              <a:solidFill>
                <a:schemeClr val="tx2">
                  <a:lumMod val="60000"/>
                  <a:lumOff val="40000"/>
                </a:schemeClr>
              </a:solidFill>
            </a:endParaRPr>
          </a:p>
        </p:txBody>
      </p:sp>
      <p:pic>
        <p:nvPicPr>
          <p:cNvPr id="4" name="Picture 2" descr="RB975 - fig 2 b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7444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solidFill>
                  <a:schemeClr val="tx2">
                    <a:lumMod val="60000"/>
                    <a:lumOff val="40000"/>
                  </a:schemeClr>
                </a:solidFill>
              </a:rPr>
              <a:t>Vitrification</a:t>
            </a:r>
            <a:r>
              <a:rPr lang="en-US" sz="2800" dirty="0" smtClean="0">
                <a:solidFill>
                  <a:schemeClr val="tx2">
                    <a:lumMod val="60000"/>
                    <a:lumOff val="40000"/>
                  </a:schemeClr>
                </a:solidFill>
              </a:rPr>
              <a:t>: Published Data</a:t>
            </a:r>
            <a:endParaRPr lang="en-US" sz="2800" dirty="0">
              <a:solidFill>
                <a:schemeClr val="tx2">
                  <a:lumMod val="60000"/>
                  <a:lumOff val="40000"/>
                </a:schemeClr>
              </a:solidFill>
            </a:endParaRPr>
          </a:p>
        </p:txBody>
      </p:sp>
      <p:sp>
        <p:nvSpPr>
          <p:cNvPr id="3" name="Content Placeholder 2"/>
          <p:cNvSpPr>
            <a:spLocks noGrp="1"/>
          </p:cNvSpPr>
          <p:nvPr>
            <p:ph idx="1"/>
          </p:nvPr>
        </p:nvSpPr>
        <p:spPr>
          <a:xfrm>
            <a:off x="457200" y="1600200"/>
            <a:ext cx="8229600" cy="3886199"/>
          </a:xfrm>
        </p:spPr>
        <p:txBody>
          <a:bodyPr>
            <a:normAutofit fontScale="70000" lnSpcReduction="20000"/>
          </a:bodyPr>
          <a:lstStyle/>
          <a:p>
            <a:pPr>
              <a:defRPr/>
            </a:pPr>
            <a:r>
              <a:rPr lang="en-US" altLang="en-US" sz="5800" dirty="0">
                <a:latin typeface="Times New Roman" panose="02020603050405020304" pitchFamily="18" charset="0"/>
              </a:rPr>
              <a:t>Survival:	85-90%</a:t>
            </a:r>
          </a:p>
          <a:p>
            <a:pPr>
              <a:defRPr/>
            </a:pPr>
            <a:r>
              <a:rPr lang="en-US" altLang="en-US" sz="5800" dirty="0">
                <a:latin typeface="Times New Roman" panose="02020603050405020304" pitchFamily="18" charset="0"/>
              </a:rPr>
              <a:t>Fertilization: 85-90%</a:t>
            </a:r>
          </a:p>
          <a:p>
            <a:pPr>
              <a:defRPr/>
            </a:pPr>
            <a:r>
              <a:rPr lang="en-US" altLang="en-US" sz="5800" dirty="0">
                <a:latin typeface="Times New Roman" panose="02020603050405020304" pitchFamily="18" charset="0"/>
              </a:rPr>
              <a:t>Blastocyst Development: 50-70% </a:t>
            </a:r>
          </a:p>
          <a:p>
            <a:pPr>
              <a:defRPr/>
            </a:pPr>
            <a:r>
              <a:rPr lang="en-US" altLang="en-US" sz="5800" dirty="0">
                <a:latin typeface="Times New Roman" panose="02020603050405020304" pitchFamily="18" charset="0"/>
              </a:rPr>
              <a:t>Pregnancy Rate: 40-89</a:t>
            </a:r>
            <a:r>
              <a:rPr lang="en-US" altLang="en-US" sz="5800" dirty="0" smtClean="0">
                <a:latin typeface="Times New Roman" panose="02020603050405020304" pitchFamily="18" charset="0"/>
              </a:rPr>
              <a:t>%</a:t>
            </a:r>
          </a:p>
          <a:p>
            <a:pPr marL="0" indent="0">
              <a:buNone/>
              <a:defRPr/>
            </a:pPr>
            <a:endParaRPr lang="en-US" altLang="en-US" sz="3600" dirty="0" smtClean="0"/>
          </a:p>
          <a:p>
            <a:pPr marL="0" indent="0">
              <a:buNone/>
              <a:defRPr/>
            </a:pPr>
            <a:r>
              <a:rPr lang="en-US" altLang="en-US" sz="3600" dirty="0" err="1" smtClean="0"/>
              <a:t>Kuwayama</a:t>
            </a:r>
            <a:r>
              <a:rPr lang="en-US" altLang="en-US" sz="3600" dirty="0" smtClean="0"/>
              <a:t> </a:t>
            </a:r>
            <a:r>
              <a:rPr lang="en-US" altLang="en-US" sz="3600" dirty="0"/>
              <a:t>et al, 2005; Chang et al, 2008; Nagy et al, 2009</a:t>
            </a:r>
          </a:p>
          <a:p>
            <a:pPr>
              <a:defRPr/>
            </a:pPr>
            <a:endParaRPr lang="en-US" altLang="en-US" dirty="0">
              <a:latin typeface="Times New Roman" panose="02020603050405020304" pitchFamily="18" charset="0"/>
            </a:endParaRPr>
          </a:p>
          <a:p>
            <a:pPr>
              <a:buNone/>
              <a:defRPr/>
            </a:pPr>
            <a:endParaRPr lang="en-US" altLang="en-US" dirty="0"/>
          </a:p>
          <a:p>
            <a:endParaRPr lang="en-US" dirty="0"/>
          </a:p>
        </p:txBody>
      </p:sp>
    </p:spTree>
    <p:extLst>
      <p:ext uri="{BB962C8B-B14F-4D97-AF65-F5344CB8AC3E}">
        <p14:creationId xmlns:p14="http://schemas.microsoft.com/office/powerpoint/2010/main" val="35714292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1"/>
          </p:nvPr>
        </p:nvSpPr>
        <p:spPr>
          <a:xfrm>
            <a:off x="609600" y="4343400"/>
            <a:ext cx="8001000" cy="1676400"/>
          </a:xfrm>
        </p:spPr>
        <p:txBody>
          <a:bodyPr>
            <a:noAutofit/>
          </a:bodyPr>
          <a:lstStyle/>
          <a:p>
            <a:pPr marL="45720" indent="0" eaLnBrk="1" fontAlgn="auto" hangingPunct="1">
              <a:spcAft>
                <a:spcPts val="0"/>
              </a:spcAft>
              <a:buFont typeface="Wingdings 2" pitchFamily="18" charset="2"/>
              <a:buNone/>
              <a:defRPr/>
            </a:pPr>
            <a:r>
              <a:rPr lang="en-US" sz="2800" dirty="0" smtClean="0"/>
              <a:t>Anonymous donor eggs that have been frozen/thawed or fresh eggs,  can be inseminated using ICSI - Intracytoplasmic Sperm Injection for a recipient match (utilizing the husband’s sperm)</a:t>
            </a:r>
          </a:p>
        </p:txBody>
      </p:sp>
      <p:sp>
        <p:nvSpPr>
          <p:cNvPr id="53250" name="Title 1"/>
          <p:cNvSpPr>
            <a:spLocks noGrp="1"/>
          </p:cNvSpPr>
          <p:nvPr>
            <p:ph type="title"/>
          </p:nvPr>
        </p:nvSpPr>
        <p:spPr/>
        <p:txBody>
          <a:bodyPr>
            <a:normAutofit/>
          </a:bodyPr>
          <a:lstStyle/>
          <a:p>
            <a:pPr eaLnBrk="1" fontAlgn="auto" hangingPunct="1">
              <a:spcAft>
                <a:spcPts val="0"/>
              </a:spcAft>
              <a:defRPr/>
            </a:pPr>
            <a:r>
              <a:rPr lang="en-US" dirty="0" smtClean="0">
                <a:solidFill>
                  <a:schemeClr val="accent1"/>
                </a:solidFill>
              </a:rPr>
              <a:t>Fresh or Cryopreserved Donor Egg use </a:t>
            </a:r>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219201"/>
            <a:ext cx="350837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836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stocyst.jpg"/>
          <p:cNvPicPr>
            <a:picLocks noChangeAspect="1"/>
          </p:cNvPicPr>
          <p:nvPr/>
        </p:nvPicPr>
        <p:blipFill>
          <a:blip r:embed="rId2"/>
          <a:stretch>
            <a:fillRect/>
          </a:stretch>
        </p:blipFill>
        <p:spPr>
          <a:xfrm>
            <a:off x="5257800" y="1905000"/>
            <a:ext cx="2590800" cy="2362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0419" name="Title 1"/>
          <p:cNvSpPr>
            <a:spLocks noGrp="1"/>
          </p:cNvSpPr>
          <p:nvPr>
            <p:ph type="title"/>
          </p:nvPr>
        </p:nvSpPr>
        <p:spPr/>
        <p:txBody>
          <a:bodyPr/>
          <a:lstStyle/>
          <a:p>
            <a:pPr eaLnBrk="1" fontAlgn="auto" hangingPunct="1">
              <a:spcAft>
                <a:spcPts val="0"/>
              </a:spcAft>
              <a:defRPr/>
            </a:pPr>
            <a:r>
              <a:rPr lang="en-US" sz="4000" dirty="0" smtClean="0">
                <a:solidFill>
                  <a:schemeClr val="tx2">
                    <a:lumMod val="60000"/>
                    <a:lumOff val="40000"/>
                  </a:schemeClr>
                </a:solidFill>
              </a:rPr>
              <a:t>Embryo Development</a:t>
            </a:r>
          </a:p>
        </p:txBody>
      </p:sp>
      <p:pic>
        <p:nvPicPr>
          <p:cNvPr id="61444" name="Content Placeholder 3" descr="embryo day 3.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1816100"/>
            <a:ext cx="2895600" cy="254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Box 1"/>
          <p:cNvSpPr txBox="1">
            <a:spLocks noChangeArrowheads="1"/>
          </p:cNvSpPr>
          <p:nvPr/>
        </p:nvSpPr>
        <p:spPr bwMode="auto">
          <a:xfrm>
            <a:off x="1295400" y="5029200"/>
            <a:ext cx="281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sz="3200" dirty="0" smtClean="0">
                <a:solidFill>
                  <a:schemeClr val="accent4">
                    <a:lumMod val="75000"/>
                  </a:schemeClr>
                </a:solidFill>
              </a:rPr>
              <a:t>Day 3 Embryo</a:t>
            </a:r>
          </a:p>
        </p:txBody>
      </p:sp>
      <p:sp>
        <p:nvSpPr>
          <p:cNvPr id="60422" name="TextBox 5"/>
          <p:cNvSpPr txBox="1">
            <a:spLocks noChangeArrowheads="1"/>
          </p:cNvSpPr>
          <p:nvPr/>
        </p:nvSpPr>
        <p:spPr bwMode="auto">
          <a:xfrm>
            <a:off x="5143500" y="5029200"/>
            <a:ext cx="2819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sz="3200" dirty="0" smtClean="0">
                <a:solidFill>
                  <a:schemeClr val="accent4">
                    <a:lumMod val="75000"/>
                  </a:schemeClr>
                </a:solidFill>
              </a:rPr>
              <a:t>Day 5 Embryo ‘Blastocyst’</a:t>
            </a:r>
          </a:p>
        </p:txBody>
      </p:sp>
    </p:spTree>
    <p:extLst>
      <p:ext uri="{BB962C8B-B14F-4D97-AF65-F5344CB8AC3E}">
        <p14:creationId xmlns:p14="http://schemas.microsoft.com/office/powerpoint/2010/main" val="1292042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6512" indent="0" eaLnBrk="1" fontAlgn="auto" hangingPunct="1">
              <a:spcAft>
                <a:spcPts val="1800"/>
              </a:spcAft>
              <a:buFont typeface="Wingdings 2" pitchFamily="18" charset="2"/>
              <a:buNone/>
              <a:defRPr/>
            </a:pPr>
            <a:r>
              <a:rPr lang="en-US" sz="3200" dirty="0" smtClean="0"/>
              <a:t>When you leave today, you will </a:t>
            </a:r>
            <a:r>
              <a:rPr lang="en-US" sz="3200" i="1" dirty="0" smtClean="0"/>
              <a:t>not</a:t>
            </a:r>
            <a:r>
              <a:rPr lang="en-US" sz="3200" dirty="0" smtClean="0"/>
              <a:t> be expected to know…</a:t>
            </a:r>
          </a:p>
          <a:p>
            <a:pPr marL="274320" eaLnBrk="1" fontAlgn="auto" hangingPunct="1">
              <a:spcAft>
                <a:spcPts val="1800"/>
              </a:spcAft>
              <a:defRPr/>
            </a:pPr>
            <a:r>
              <a:rPr lang="en-US" sz="3200" dirty="0" smtClean="0"/>
              <a:t>Exact dosages of medications</a:t>
            </a:r>
          </a:p>
          <a:p>
            <a:pPr marL="274320" eaLnBrk="1" fontAlgn="auto" hangingPunct="1">
              <a:spcAft>
                <a:spcPts val="1800"/>
              </a:spcAft>
              <a:defRPr/>
            </a:pPr>
            <a:r>
              <a:rPr lang="en-US" sz="3200" dirty="0" smtClean="0"/>
              <a:t>Exact timing of medications</a:t>
            </a:r>
          </a:p>
          <a:p>
            <a:pPr marL="274320" eaLnBrk="1" fontAlgn="auto" hangingPunct="1">
              <a:spcAft>
                <a:spcPts val="1800"/>
              </a:spcAft>
              <a:defRPr/>
            </a:pPr>
            <a:r>
              <a:rPr lang="en-US" sz="3200" dirty="0" smtClean="0"/>
              <a:t>Your specific stimulation plan</a:t>
            </a:r>
          </a:p>
        </p:txBody>
      </p:sp>
      <p:sp>
        <p:nvSpPr>
          <p:cNvPr id="11266" name="Title 1"/>
          <p:cNvSpPr>
            <a:spLocks noGrp="1"/>
          </p:cNvSpPr>
          <p:nvPr>
            <p:ph type="title"/>
          </p:nvPr>
        </p:nvSpPr>
        <p:spPr/>
        <p:txBody>
          <a:bodyPr>
            <a:normAutofit/>
          </a:bodyPr>
          <a:lstStyle/>
          <a:p>
            <a:pPr eaLnBrk="1" fontAlgn="auto" hangingPunct="1">
              <a:spcAft>
                <a:spcPts val="0"/>
              </a:spcAft>
              <a:defRPr/>
            </a:pPr>
            <a:r>
              <a:rPr lang="en-US" dirty="0" smtClean="0">
                <a:solidFill>
                  <a:schemeClr val="accent1"/>
                </a:solidFill>
              </a:rPr>
              <a:t>What You Will Not Learn</a:t>
            </a:r>
          </a:p>
        </p:txBody>
      </p:sp>
    </p:spTree>
    <p:extLst>
      <p:ext uri="{BB962C8B-B14F-4D97-AF65-F5344CB8AC3E}">
        <p14:creationId xmlns:p14="http://schemas.microsoft.com/office/powerpoint/2010/main" val="3673032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Content Placeholder 2"/>
          <p:cNvSpPr>
            <a:spLocks noGrp="1"/>
          </p:cNvSpPr>
          <p:nvPr>
            <p:ph idx="1"/>
          </p:nvPr>
        </p:nvSpPr>
        <p:spPr>
          <a:xfrm>
            <a:off x="457200" y="1752600"/>
            <a:ext cx="8153400" cy="4267200"/>
          </a:xfrm>
        </p:spPr>
        <p:txBody>
          <a:bodyPr>
            <a:noAutofit/>
          </a:bodyPr>
          <a:lstStyle/>
          <a:p>
            <a:pPr marL="274320" eaLnBrk="1" fontAlgn="auto" hangingPunct="1">
              <a:spcAft>
                <a:spcPts val="0"/>
              </a:spcAft>
              <a:defRPr/>
            </a:pPr>
            <a:r>
              <a:rPr lang="en-US" sz="2000" dirty="0" smtClean="0"/>
              <a:t>The donor egg program is set up to be anonymous, however, in today’s world of the internet, there is a possibility that children born from the use of donor eggs will be able to learn the identity of their egg donor, if motivated to do so. </a:t>
            </a:r>
          </a:p>
          <a:p>
            <a:pPr marL="274320" eaLnBrk="1" fontAlgn="auto" hangingPunct="1">
              <a:spcAft>
                <a:spcPts val="0"/>
              </a:spcAft>
              <a:defRPr/>
            </a:pPr>
            <a:r>
              <a:rPr lang="en-US" sz="2000" dirty="0" smtClean="0"/>
              <a:t>Once your eggs are retrieved, you have no further control over these eggs, and they become the property of Nashville Fertility and subsequently, the recipient couple(s) who receives your eggs.</a:t>
            </a:r>
          </a:p>
          <a:p>
            <a:pPr marL="274320" eaLnBrk="1" fontAlgn="auto" hangingPunct="1">
              <a:spcAft>
                <a:spcPts val="0"/>
              </a:spcAft>
              <a:defRPr/>
            </a:pPr>
            <a:r>
              <a:rPr lang="en-US" sz="2000" dirty="0" smtClean="0"/>
              <a:t>Recipients may decide to donate the donor egg/ embryos for: procreation to another individual or couple, for research, or they may discard them. You will not be notified of how they are used. </a:t>
            </a:r>
          </a:p>
          <a:p>
            <a:pPr marL="274320" eaLnBrk="1" fontAlgn="auto" hangingPunct="1">
              <a:spcAft>
                <a:spcPts val="0"/>
              </a:spcAft>
              <a:defRPr/>
            </a:pPr>
            <a:r>
              <a:rPr lang="en-US" sz="2000" dirty="0" smtClean="0"/>
              <a:t>You may at any time elect to register with the National Donor Sibling Registry and Nashville Fertility will provide you with your egg donor # .</a:t>
            </a:r>
          </a:p>
        </p:txBody>
      </p:sp>
      <p:sp>
        <p:nvSpPr>
          <p:cNvPr id="73730"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olidFill>
              </a:rPr>
              <a:t> Important Facts When You Donate Eggs </a:t>
            </a:r>
          </a:p>
        </p:txBody>
      </p:sp>
    </p:spTree>
    <p:extLst>
      <p:ext uri="{BB962C8B-B14F-4D97-AF65-F5344CB8AC3E}">
        <p14:creationId xmlns:p14="http://schemas.microsoft.com/office/powerpoint/2010/main" val="2132019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a:xfrm>
            <a:off x="457200" y="1828800"/>
            <a:ext cx="8229600" cy="3276600"/>
          </a:xfrm>
        </p:spPr>
        <p:txBody>
          <a:bodyPr/>
          <a:lstStyle/>
          <a:p>
            <a:pPr marL="274320" eaLnBrk="1" fontAlgn="auto" hangingPunct="1">
              <a:spcAft>
                <a:spcPts val="0"/>
              </a:spcAft>
              <a:defRPr/>
            </a:pPr>
            <a:r>
              <a:rPr lang="en-US" sz="2800" dirty="0" smtClean="0"/>
              <a:t>Always make sure you have enough medication especially before the weekend. </a:t>
            </a:r>
          </a:p>
          <a:p>
            <a:pPr marL="274320" eaLnBrk="1" fontAlgn="auto" hangingPunct="1">
              <a:spcAft>
                <a:spcPts val="0"/>
              </a:spcAft>
              <a:defRPr/>
            </a:pPr>
            <a:r>
              <a:rPr lang="en-US" sz="2800" dirty="0" smtClean="0"/>
              <a:t>Keep all appointments scheduled for you throughout the donation cycle, as instructed by your IVF nurse</a:t>
            </a:r>
          </a:p>
          <a:p>
            <a:pPr marL="274320" eaLnBrk="1" fontAlgn="auto" hangingPunct="1">
              <a:spcAft>
                <a:spcPts val="0"/>
              </a:spcAft>
              <a:defRPr/>
            </a:pPr>
            <a:r>
              <a:rPr lang="en-US" sz="2800" dirty="0" smtClean="0"/>
              <a:t>Refer to the Nashville Fertility Center website for injection teaching videos:</a:t>
            </a:r>
          </a:p>
          <a:p>
            <a:pPr marL="274320" eaLnBrk="1" fontAlgn="auto" hangingPunct="1">
              <a:spcAft>
                <a:spcPts val="0"/>
              </a:spcAft>
              <a:buFont typeface="Wingdings 2" pitchFamily="18" charset="2"/>
              <a:buNone/>
              <a:defRPr/>
            </a:pPr>
            <a:endParaRPr lang="en-US" dirty="0" smtClean="0"/>
          </a:p>
        </p:txBody>
      </p:sp>
      <p:sp>
        <p:nvSpPr>
          <p:cNvPr id="74754" name="Rectangle 2"/>
          <p:cNvSpPr>
            <a:spLocks noGrp="1" noChangeArrowheads="1"/>
          </p:cNvSpPr>
          <p:nvPr>
            <p:ph type="title"/>
          </p:nvPr>
        </p:nvSpPr>
        <p:spPr>
          <a:xfrm>
            <a:off x="457200" y="304800"/>
            <a:ext cx="7467600" cy="1143000"/>
          </a:xfrm>
        </p:spPr>
        <p:txBody>
          <a:bodyPr/>
          <a:lstStyle/>
          <a:p>
            <a:pPr eaLnBrk="1" fontAlgn="auto" hangingPunct="1">
              <a:spcAft>
                <a:spcPts val="0"/>
              </a:spcAft>
              <a:defRPr/>
            </a:pPr>
            <a:r>
              <a:rPr lang="en-US" smtClean="0">
                <a:solidFill>
                  <a:schemeClr val="accent1"/>
                </a:solidFill>
              </a:rPr>
              <a:t>Tips for Success</a:t>
            </a:r>
          </a:p>
        </p:txBody>
      </p:sp>
      <p:sp>
        <p:nvSpPr>
          <p:cNvPr id="54276" name="TextBox 1"/>
          <p:cNvSpPr txBox="1">
            <a:spLocks noChangeArrowheads="1"/>
          </p:cNvSpPr>
          <p:nvPr/>
        </p:nvSpPr>
        <p:spPr bwMode="auto">
          <a:xfrm>
            <a:off x="838200" y="5334000"/>
            <a:ext cx="68580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4400" dirty="0">
                <a:solidFill>
                  <a:schemeClr val="accent1"/>
                </a:solidFill>
                <a:hlinkClick r:id="rId2"/>
              </a:rPr>
              <a:t>www.nashvillefertility.com</a:t>
            </a:r>
            <a:endParaRPr lang="en-US" altLang="en-US" sz="4400" dirty="0">
              <a:solidFill>
                <a:schemeClr val="accent1"/>
              </a:solidFill>
            </a:endParaRPr>
          </a:p>
          <a:p>
            <a:endParaRPr lang="en-US" altLang="en-US" dirty="0"/>
          </a:p>
        </p:txBody>
      </p:sp>
    </p:spTree>
    <p:extLst>
      <p:ext uri="{BB962C8B-B14F-4D97-AF65-F5344CB8AC3E}">
        <p14:creationId xmlns:p14="http://schemas.microsoft.com/office/powerpoint/2010/main" val="3770307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407400" cy="5181600"/>
          </a:xfrm>
        </p:spPr>
        <p:txBody>
          <a:bodyPr>
            <a:noAutofit/>
          </a:bodyPr>
          <a:lstStyle/>
          <a:p>
            <a:pPr marL="36512" indent="0">
              <a:buNone/>
              <a:defRPr/>
            </a:pPr>
            <a:r>
              <a:rPr lang="en-US" b="1" dirty="0" smtClean="0"/>
              <a:t>If you would like to continue the  egg donor screening process:</a:t>
            </a:r>
          </a:p>
          <a:p>
            <a:pPr marL="379412">
              <a:defRPr/>
            </a:pPr>
            <a:r>
              <a:rPr lang="en-US" sz="2000" dirty="0" smtClean="0"/>
              <a:t>We will draw a blood AMH level (anti </a:t>
            </a:r>
            <a:r>
              <a:rPr lang="en-US" sz="2000" dirty="0" err="1" smtClean="0"/>
              <a:t>muellarian</a:t>
            </a:r>
            <a:r>
              <a:rPr lang="en-US" sz="2000" dirty="0" smtClean="0"/>
              <a:t> hormone), to check your ovarian reserve or egg potential.  </a:t>
            </a:r>
          </a:p>
          <a:p>
            <a:pPr marL="379412">
              <a:defRPr/>
            </a:pPr>
            <a:r>
              <a:rPr lang="en-US" sz="2000" dirty="0" smtClean="0"/>
              <a:t>The nurse will call you with the AMH results and if the AMH level is over 2.0, you may continue with the next screening step below.</a:t>
            </a:r>
          </a:p>
          <a:p>
            <a:pPr marL="379412">
              <a:defRPr/>
            </a:pPr>
            <a:r>
              <a:rPr lang="en-US" sz="2000" dirty="0" smtClean="0"/>
              <a:t>Schedule appointment to meet with one of the NFC physicians/ NPs, transvaginal ultrasound to check position of ovaries and # of follicles (egg potential), and draw </a:t>
            </a:r>
            <a:r>
              <a:rPr lang="en-US" sz="2000" dirty="0" err="1" smtClean="0"/>
              <a:t>Counsyl</a:t>
            </a:r>
            <a:r>
              <a:rPr lang="en-US" sz="2000" dirty="0" smtClean="0"/>
              <a:t> genetic mutation panel. </a:t>
            </a:r>
          </a:p>
          <a:p>
            <a:pPr marL="379412">
              <a:defRPr/>
            </a:pPr>
            <a:r>
              <a:rPr lang="en-US" sz="2000" dirty="0" smtClean="0"/>
              <a:t>The nurse will call you with the </a:t>
            </a:r>
            <a:r>
              <a:rPr lang="en-US" sz="2000" dirty="0" err="1" smtClean="0"/>
              <a:t>Counsyl</a:t>
            </a:r>
            <a:r>
              <a:rPr lang="en-US" sz="2000" dirty="0" smtClean="0"/>
              <a:t> results and if acceptable, you will be instructed to call : Michele Martens, DNP,RN (615) 480-1811 to schedule an egg donor psychological evaluation appointment. The nurse will call you with results of the psychological evaluation.</a:t>
            </a:r>
          </a:p>
          <a:p>
            <a:pPr marL="379412">
              <a:defRPr/>
            </a:pPr>
            <a:r>
              <a:rPr lang="en-US" sz="2000" dirty="0" smtClean="0"/>
              <a:t>You will then be added to the NFC donor active list and your profile will be made available for couples interested in using donor eggs to achieve  a pregnancy.</a:t>
            </a:r>
          </a:p>
          <a:p>
            <a:pPr marL="36512" indent="0">
              <a:buNone/>
              <a:defRPr/>
            </a:pPr>
            <a:endParaRPr lang="en-US" sz="2000" dirty="0" smtClean="0"/>
          </a:p>
          <a:p>
            <a:pPr marL="36512" indent="0">
              <a:buNone/>
              <a:defRPr/>
            </a:pPr>
            <a:endParaRPr lang="en-US" sz="2000" dirty="0" smtClean="0"/>
          </a:p>
          <a:p>
            <a:pPr marL="36512" indent="0" eaLnBrk="1" fontAlgn="auto" hangingPunct="1">
              <a:spcAft>
                <a:spcPts val="0"/>
              </a:spcAft>
              <a:buFont typeface="Wingdings 2" pitchFamily="18" charset="2"/>
              <a:buNone/>
              <a:defRPr/>
            </a:pPr>
            <a:endParaRPr lang="en-US" sz="3200" dirty="0"/>
          </a:p>
          <a:p>
            <a:pPr marL="36512" indent="0" eaLnBrk="1" fontAlgn="auto" hangingPunct="1">
              <a:spcAft>
                <a:spcPts val="0"/>
              </a:spcAft>
              <a:buFont typeface="Wingdings 2" pitchFamily="18" charset="2"/>
              <a:buNone/>
              <a:defRPr/>
            </a:pPr>
            <a:endParaRPr lang="en-US" sz="3200" dirty="0" smtClean="0"/>
          </a:p>
          <a:p>
            <a:pPr marL="36512" indent="0" eaLnBrk="1" fontAlgn="auto" hangingPunct="1">
              <a:spcAft>
                <a:spcPts val="0"/>
              </a:spcAft>
              <a:buFont typeface="Wingdings 2" pitchFamily="18" charset="2"/>
              <a:buNone/>
              <a:defRPr/>
            </a:pPr>
            <a:r>
              <a:rPr lang="en-US" sz="2800" dirty="0" smtClean="0"/>
              <a:t> </a:t>
            </a:r>
          </a:p>
        </p:txBody>
      </p:sp>
      <p:sp>
        <p:nvSpPr>
          <p:cNvPr id="76802" name="Title 1"/>
          <p:cNvSpPr>
            <a:spLocks noGrp="1"/>
          </p:cNvSpPr>
          <p:nvPr>
            <p:ph type="title"/>
          </p:nvPr>
        </p:nvSpPr>
        <p:spPr/>
        <p:txBody>
          <a:bodyPr/>
          <a:lstStyle/>
          <a:p>
            <a:pPr eaLnBrk="1" fontAlgn="auto" hangingPunct="1">
              <a:spcAft>
                <a:spcPts val="0"/>
              </a:spcAft>
              <a:defRPr/>
            </a:pPr>
            <a:r>
              <a:rPr lang="en-US" dirty="0" smtClean="0">
                <a:solidFill>
                  <a:schemeClr val="accent1"/>
                </a:solidFill>
              </a:rPr>
              <a:t>Egg Donor Screening Steps</a:t>
            </a:r>
          </a:p>
        </p:txBody>
      </p:sp>
    </p:spTree>
    <p:extLst>
      <p:ext uri="{BB962C8B-B14F-4D97-AF65-F5344CB8AC3E}">
        <p14:creationId xmlns:p14="http://schemas.microsoft.com/office/powerpoint/2010/main" val="3160762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7467600" cy="5257800"/>
          </a:xfrm>
        </p:spPr>
        <p:txBody>
          <a:bodyPr>
            <a:normAutofit fontScale="92500" lnSpcReduction="10000"/>
          </a:bodyPr>
          <a:lstStyle/>
          <a:p>
            <a:pPr marL="274320" eaLnBrk="1" fontAlgn="auto" hangingPunct="1">
              <a:spcBef>
                <a:spcPts val="0"/>
              </a:spcBef>
              <a:spcAft>
                <a:spcPts val="0"/>
              </a:spcAft>
              <a:defRPr/>
            </a:pPr>
            <a:r>
              <a:rPr lang="en-US" sz="2200" dirty="0" smtClean="0"/>
              <a:t>Kelli Millett , APN, MSN </a:t>
            </a:r>
          </a:p>
          <a:p>
            <a:pPr marL="0" indent="0" eaLnBrk="1" fontAlgn="auto" hangingPunct="1">
              <a:spcBef>
                <a:spcPts val="0"/>
              </a:spcBef>
              <a:spcAft>
                <a:spcPts val="0"/>
              </a:spcAft>
              <a:buNone/>
              <a:defRPr/>
            </a:pPr>
            <a:r>
              <a:rPr lang="en-US" sz="2200" dirty="0" smtClean="0"/>
              <a:t>     Egg Donation Program Coordinator</a:t>
            </a:r>
          </a:p>
          <a:p>
            <a:pPr marL="0" indent="0" eaLnBrk="1" fontAlgn="auto" hangingPunct="1">
              <a:spcBef>
                <a:spcPts val="0"/>
              </a:spcBef>
              <a:spcAft>
                <a:spcPts val="0"/>
              </a:spcAft>
              <a:buNone/>
              <a:defRPr/>
            </a:pPr>
            <a:r>
              <a:rPr lang="en-US" sz="2200" dirty="0"/>
              <a:t> </a:t>
            </a:r>
            <a:r>
              <a:rPr lang="en-US" sz="2200" dirty="0" smtClean="0"/>
              <a:t>    Tel: (615) 321-4740</a:t>
            </a:r>
          </a:p>
          <a:p>
            <a:pPr marL="0" indent="0" eaLnBrk="1" fontAlgn="auto" hangingPunct="1">
              <a:spcBef>
                <a:spcPts val="0"/>
              </a:spcBef>
              <a:spcAft>
                <a:spcPts val="0"/>
              </a:spcAft>
              <a:buNone/>
              <a:defRPr/>
            </a:pPr>
            <a:r>
              <a:rPr lang="en-US" sz="2200" dirty="0"/>
              <a:t> </a:t>
            </a:r>
            <a:r>
              <a:rPr lang="en-US" sz="2200" dirty="0" smtClean="0"/>
              <a:t>     Email: </a:t>
            </a:r>
            <a:r>
              <a:rPr lang="en-US" sz="2200" dirty="0" smtClean="0">
                <a:hlinkClick r:id="rId2"/>
              </a:rPr>
              <a:t>kmillett@nashvillefertility.com</a:t>
            </a:r>
            <a:endParaRPr lang="en-US" sz="2200" dirty="0" smtClean="0"/>
          </a:p>
          <a:p>
            <a:pPr marL="0" indent="0" eaLnBrk="1" fontAlgn="auto" hangingPunct="1">
              <a:spcBef>
                <a:spcPts val="0"/>
              </a:spcBef>
              <a:spcAft>
                <a:spcPts val="0"/>
              </a:spcAft>
              <a:buNone/>
              <a:defRPr/>
            </a:pPr>
            <a:r>
              <a:rPr lang="en-US" sz="2200" dirty="0" smtClean="0"/>
              <a:t>    </a:t>
            </a:r>
          </a:p>
          <a:p>
            <a:pPr eaLnBrk="1" fontAlgn="auto" hangingPunct="1">
              <a:spcBef>
                <a:spcPts val="0"/>
              </a:spcBef>
              <a:spcAft>
                <a:spcPts val="0"/>
              </a:spcAft>
              <a:defRPr/>
            </a:pPr>
            <a:r>
              <a:rPr lang="en-US" sz="2200" dirty="0" smtClean="0"/>
              <a:t>Nashville Fertility Center Website</a:t>
            </a:r>
          </a:p>
          <a:p>
            <a:pPr marL="0" indent="0" eaLnBrk="1" fontAlgn="auto" hangingPunct="1">
              <a:spcBef>
                <a:spcPts val="0"/>
              </a:spcBef>
              <a:spcAft>
                <a:spcPts val="0"/>
              </a:spcAft>
              <a:buNone/>
              <a:defRPr/>
            </a:pPr>
            <a:r>
              <a:rPr lang="en-US" sz="2200" dirty="0" smtClean="0"/>
              <a:t>      </a:t>
            </a:r>
            <a:r>
              <a:rPr lang="en-US" sz="2200" dirty="0" smtClean="0">
                <a:hlinkClick r:id="rId3"/>
              </a:rPr>
              <a:t>www.NashvilleFertility.com</a:t>
            </a:r>
            <a:endParaRPr lang="en-US" sz="2200" dirty="0" smtClean="0"/>
          </a:p>
          <a:p>
            <a:pPr eaLnBrk="1" fontAlgn="auto" hangingPunct="1">
              <a:spcBef>
                <a:spcPts val="0"/>
              </a:spcBef>
              <a:spcAft>
                <a:spcPts val="0"/>
              </a:spcAft>
              <a:defRPr/>
            </a:pPr>
            <a:endParaRPr lang="en-US" sz="2200" dirty="0" smtClean="0"/>
          </a:p>
          <a:p>
            <a:pPr eaLnBrk="1" fontAlgn="auto" hangingPunct="1">
              <a:spcBef>
                <a:spcPts val="0"/>
              </a:spcBef>
              <a:spcAft>
                <a:spcPts val="0"/>
              </a:spcAft>
              <a:defRPr/>
            </a:pPr>
            <a:r>
              <a:rPr lang="en-US" sz="2200" dirty="0" smtClean="0"/>
              <a:t>Nashville Fertility Center </a:t>
            </a:r>
          </a:p>
          <a:p>
            <a:pPr marL="0" indent="0" eaLnBrk="1" fontAlgn="auto" hangingPunct="1">
              <a:spcBef>
                <a:spcPts val="0"/>
              </a:spcBef>
              <a:spcAft>
                <a:spcPts val="0"/>
              </a:spcAft>
              <a:buNone/>
              <a:defRPr/>
            </a:pPr>
            <a:r>
              <a:rPr lang="en-US" sz="2200" dirty="0"/>
              <a:t> </a:t>
            </a:r>
            <a:r>
              <a:rPr lang="en-US" sz="2200" dirty="0" smtClean="0"/>
              <a:t>     345 23</a:t>
            </a:r>
            <a:r>
              <a:rPr lang="en-US" sz="2200" baseline="30000" dirty="0" smtClean="0"/>
              <a:t>rd</a:t>
            </a:r>
            <a:r>
              <a:rPr lang="en-US" sz="2200" dirty="0" smtClean="0"/>
              <a:t> Avenue North, Suite 401</a:t>
            </a:r>
          </a:p>
          <a:p>
            <a:pPr marL="0" indent="0" eaLnBrk="1" fontAlgn="auto" hangingPunct="1">
              <a:spcBef>
                <a:spcPts val="0"/>
              </a:spcBef>
              <a:spcAft>
                <a:spcPts val="0"/>
              </a:spcAft>
              <a:buNone/>
              <a:defRPr/>
            </a:pPr>
            <a:r>
              <a:rPr lang="en-US" sz="2200" dirty="0"/>
              <a:t> </a:t>
            </a:r>
            <a:r>
              <a:rPr lang="en-US" sz="2200" dirty="0" smtClean="0"/>
              <a:t>      Nashville, TN  37203</a:t>
            </a:r>
          </a:p>
          <a:p>
            <a:pPr marL="0" indent="0">
              <a:spcBef>
                <a:spcPts val="0"/>
              </a:spcBef>
              <a:buNone/>
              <a:defRPr/>
            </a:pPr>
            <a:endParaRPr lang="en-US" sz="2200" dirty="0" smtClean="0">
              <a:solidFill>
                <a:schemeClr val="accent1"/>
              </a:solidFill>
            </a:endParaRPr>
          </a:p>
          <a:p>
            <a:pPr>
              <a:spcBef>
                <a:spcPts val="0"/>
              </a:spcBef>
              <a:defRPr/>
            </a:pPr>
            <a:r>
              <a:rPr lang="en-US" sz="2200" dirty="0" smtClean="0"/>
              <a:t>Michele A. Martens, DNP, RN</a:t>
            </a:r>
          </a:p>
          <a:p>
            <a:pPr marL="0" indent="0">
              <a:spcBef>
                <a:spcPts val="0"/>
              </a:spcBef>
              <a:buNone/>
              <a:defRPr/>
            </a:pPr>
            <a:r>
              <a:rPr lang="en-US" sz="2200" dirty="0"/>
              <a:t> </a:t>
            </a:r>
            <a:r>
              <a:rPr lang="en-US" sz="2200" dirty="0" smtClean="0"/>
              <a:t>     3</a:t>
            </a:r>
            <a:r>
              <a:rPr lang="en-US" sz="2200" baseline="30000" dirty="0" smtClean="0"/>
              <a:t>rd</a:t>
            </a:r>
            <a:r>
              <a:rPr lang="en-US" sz="2200" dirty="0" smtClean="0"/>
              <a:t> Party Reproductive Counseling</a:t>
            </a:r>
          </a:p>
          <a:p>
            <a:pPr marL="0" indent="0">
              <a:spcBef>
                <a:spcPts val="0"/>
              </a:spcBef>
              <a:buNone/>
              <a:defRPr/>
            </a:pPr>
            <a:r>
              <a:rPr lang="en-US" sz="2200" dirty="0"/>
              <a:t> </a:t>
            </a:r>
            <a:r>
              <a:rPr lang="en-US" sz="2200" dirty="0" smtClean="0"/>
              <a:t>     Tel: (615) 480-1811</a:t>
            </a:r>
          </a:p>
          <a:p>
            <a:pPr marL="0" indent="0">
              <a:spcBef>
                <a:spcPts val="0"/>
              </a:spcBef>
              <a:buNone/>
              <a:defRPr/>
            </a:pPr>
            <a:r>
              <a:rPr lang="en-US" sz="2200" dirty="0"/>
              <a:t> </a:t>
            </a:r>
            <a:r>
              <a:rPr lang="en-US" sz="2200" dirty="0" smtClean="0"/>
              <a:t>     Email: </a:t>
            </a:r>
            <a:r>
              <a:rPr lang="en-US" sz="2200" u="sng" dirty="0" smtClean="0">
                <a:solidFill>
                  <a:schemeClr val="accent1"/>
                </a:solidFill>
              </a:rPr>
              <a:t>fertilitycounselingnashville@gmail.com</a:t>
            </a:r>
          </a:p>
          <a:p>
            <a:pPr marL="0" indent="0" eaLnBrk="1" fontAlgn="auto" hangingPunct="1">
              <a:spcBef>
                <a:spcPts val="0"/>
              </a:spcBef>
              <a:spcAft>
                <a:spcPts val="0"/>
              </a:spcAft>
              <a:buNone/>
              <a:defRPr/>
            </a:pPr>
            <a:r>
              <a:rPr lang="en-US" sz="2200" dirty="0"/>
              <a:t> </a:t>
            </a:r>
            <a:r>
              <a:rPr lang="en-US" sz="2200" dirty="0" smtClean="0"/>
              <a:t>     </a:t>
            </a:r>
          </a:p>
          <a:p>
            <a:pPr marL="0" indent="0" eaLnBrk="1" fontAlgn="auto" hangingPunct="1">
              <a:spcBef>
                <a:spcPts val="0"/>
              </a:spcBef>
              <a:spcAft>
                <a:spcPts val="0"/>
              </a:spcAft>
              <a:buNone/>
              <a:defRPr/>
            </a:pPr>
            <a:r>
              <a:rPr lang="en-US" sz="2200" dirty="0"/>
              <a:t> </a:t>
            </a:r>
            <a:r>
              <a:rPr lang="en-US" sz="2200" dirty="0" smtClean="0"/>
              <a:t>     </a:t>
            </a:r>
            <a:r>
              <a:rPr lang="en-US" sz="2200" dirty="0"/>
              <a:t>	</a:t>
            </a:r>
            <a:endParaRPr lang="en-US" sz="2200" dirty="0" smtClean="0"/>
          </a:p>
        </p:txBody>
      </p:sp>
      <p:sp>
        <p:nvSpPr>
          <p:cNvPr id="77826" name="Title 1"/>
          <p:cNvSpPr>
            <a:spLocks noGrp="1"/>
          </p:cNvSpPr>
          <p:nvPr>
            <p:ph type="title"/>
          </p:nvPr>
        </p:nvSpPr>
        <p:spPr/>
        <p:txBody>
          <a:bodyPr/>
          <a:lstStyle/>
          <a:p>
            <a:pPr eaLnBrk="1" fontAlgn="auto" hangingPunct="1">
              <a:spcAft>
                <a:spcPts val="0"/>
              </a:spcAft>
              <a:defRPr/>
            </a:pPr>
            <a:r>
              <a:rPr lang="en-US" dirty="0" smtClean="0">
                <a:solidFill>
                  <a:schemeClr val="accent1"/>
                </a:solidFill>
              </a:rPr>
              <a:t>Contact Information</a:t>
            </a:r>
          </a:p>
        </p:txBody>
      </p:sp>
    </p:spTree>
    <p:extLst>
      <p:ext uri="{BB962C8B-B14F-4D97-AF65-F5344CB8AC3E}">
        <p14:creationId xmlns:p14="http://schemas.microsoft.com/office/powerpoint/2010/main" val="725820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idx="1"/>
          </p:nvPr>
        </p:nvSpPr>
        <p:spPr>
          <a:xfrm>
            <a:off x="609600" y="1371600"/>
            <a:ext cx="8178800" cy="5181600"/>
          </a:xfrm>
          <a:ln>
            <a:miter lim="800000"/>
            <a:headEnd/>
            <a:tailEnd/>
          </a:ln>
          <a:extLst/>
        </p:spPr>
        <p:txBody>
          <a:bodyPr>
            <a:normAutofit fontScale="97500" lnSpcReduction="10000"/>
          </a:bodyPr>
          <a:lstStyle/>
          <a:p>
            <a:pPr marL="44450" indent="0" algn="ctr" eaLnBrk="1" fontAlgn="auto" hangingPunct="1">
              <a:spcAft>
                <a:spcPts val="0"/>
              </a:spcAft>
              <a:buFont typeface="Wingdings 2" pitchFamily="18" charset="2"/>
              <a:buNone/>
              <a:defRPr/>
            </a:pPr>
            <a:r>
              <a:rPr lang="en-US" sz="4400" i="1" dirty="0" smtClean="0"/>
              <a:t>Involves the use of injectable fertility medications to stimulate the ovaries in order to produce multiple eggs, which will be surgically removed and made available for recipient couples to use for an IVF (in vitro fertilization) cycle.</a:t>
            </a:r>
            <a:r>
              <a:rPr sz="4400" i="1" dirty="0" smtClean="0"/>
              <a:t/>
            </a:r>
            <a:br>
              <a:rPr sz="4400" i="1" dirty="0" smtClean="0"/>
            </a:br>
            <a:r>
              <a:rPr dirty="0" smtClean="0"/>
              <a:t> 	</a:t>
            </a:r>
            <a:endParaRPr dirty="0"/>
          </a:p>
        </p:txBody>
      </p:sp>
      <p:sp>
        <p:nvSpPr>
          <p:cNvPr id="4" name="Title 3"/>
          <p:cNvSpPr>
            <a:spLocks noGrp="1"/>
          </p:cNvSpPr>
          <p:nvPr>
            <p:ph type="title"/>
          </p:nvPr>
        </p:nvSpPr>
        <p:spPr/>
        <p:txBody>
          <a:bodyPr/>
          <a:lstStyle/>
          <a:p>
            <a:pPr eaLnBrk="1" hangingPunct="1">
              <a:defRPr/>
            </a:pPr>
            <a:r>
              <a:rPr lang="en-US" dirty="0" smtClean="0">
                <a:solidFill>
                  <a:schemeClr val="accent1"/>
                </a:solidFill>
              </a:rPr>
              <a:t>Egg Donation</a:t>
            </a:r>
            <a:endParaRPr lang="en-US" dirty="0">
              <a:solidFill>
                <a:schemeClr val="accent1"/>
              </a:solidFill>
            </a:endParaRPr>
          </a:p>
        </p:txBody>
      </p:sp>
    </p:spTree>
    <p:extLst>
      <p:ext uri="{BB962C8B-B14F-4D97-AF65-F5344CB8AC3E}">
        <p14:creationId xmlns:p14="http://schemas.microsoft.com/office/powerpoint/2010/main" val="761017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1"/>
          <p:cNvSpPr>
            <a:spLocks noGrp="1"/>
          </p:cNvSpPr>
          <p:nvPr>
            <p:ph idx="1"/>
          </p:nvPr>
        </p:nvSpPr>
        <p:spPr>
          <a:xfrm>
            <a:off x="457200" y="1752600"/>
            <a:ext cx="7467600" cy="2286000"/>
          </a:xfrm>
        </p:spPr>
        <p:txBody>
          <a:bodyPr/>
          <a:lstStyle/>
          <a:p>
            <a:pPr marL="34925" indent="0" algn="ctr" eaLnBrk="1" fontAlgn="auto" hangingPunct="1">
              <a:spcAft>
                <a:spcPts val="0"/>
              </a:spcAft>
              <a:buFont typeface="Wingdings 2" pitchFamily="18" charset="2"/>
              <a:buNone/>
              <a:defRPr/>
            </a:pPr>
            <a:r>
              <a:rPr lang="en-US" sz="3600" smtClean="0"/>
              <a:t>A process where fertilization takes place outside the body, in a petri dish or a test tube</a:t>
            </a:r>
            <a:r>
              <a:rPr lang="en-US" smtClean="0"/>
              <a:t/>
            </a:r>
            <a:br>
              <a:rPr lang="en-US" smtClean="0"/>
            </a:br>
            <a:endParaRPr lang="en-US" smtClean="0"/>
          </a:p>
        </p:txBody>
      </p:sp>
      <p:sp>
        <p:nvSpPr>
          <p:cNvPr id="13314" name="Title 6"/>
          <p:cNvSpPr>
            <a:spLocks noGrp="1"/>
          </p:cNvSpPr>
          <p:nvPr>
            <p:ph type="title"/>
          </p:nvPr>
        </p:nvSpPr>
        <p:spPr/>
        <p:txBody>
          <a:bodyPr>
            <a:normAutofit/>
          </a:bodyPr>
          <a:lstStyle/>
          <a:p>
            <a:pPr eaLnBrk="1" fontAlgn="auto" hangingPunct="1">
              <a:spcAft>
                <a:spcPts val="0"/>
              </a:spcAft>
              <a:defRPr/>
            </a:pPr>
            <a:r>
              <a:rPr lang="en-US" sz="4000" dirty="0" smtClean="0">
                <a:solidFill>
                  <a:schemeClr val="accent1"/>
                </a:solidFill>
              </a:rPr>
              <a:t>In Vitro Fertilization</a:t>
            </a:r>
            <a:endParaRPr lang="en-US" dirty="0" smtClean="0"/>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495800"/>
            <a:ext cx="1681163" cy="1438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2675" y="4495800"/>
            <a:ext cx="1917700" cy="1438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5" descr="C:\Users\LLee\AppData\Local\Microsoft\Windows\Temporary Internet Files\Content.IE5\M5AQLEFK\MP90042303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486275"/>
            <a:ext cx="14478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Plus 9"/>
          <p:cNvSpPr/>
          <p:nvPr/>
        </p:nvSpPr>
        <p:spPr>
          <a:xfrm>
            <a:off x="2667000" y="4876800"/>
            <a:ext cx="6858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Equal 10"/>
          <p:cNvSpPr/>
          <p:nvPr/>
        </p:nvSpPr>
        <p:spPr>
          <a:xfrm>
            <a:off x="5867400" y="4930775"/>
            <a:ext cx="685800" cy="5762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3175717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pPr marL="274320" eaLnBrk="1" fontAlgn="auto" hangingPunct="1">
              <a:spcAft>
                <a:spcPts val="0"/>
              </a:spcAft>
              <a:defRPr/>
            </a:pPr>
            <a:r>
              <a:rPr lang="en-US" sz="2800" dirty="0" smtClean="0"/>
              <a:t>Ovarian </a:t>
            </a:r>
            <a:r>
              <a:rPr lang="en-US" sz="2800" dirty="0" err="1" smtClean="0"/>
              <a:t>Hyperstimulation</a:t>
            </a:r>
            <a:r>
              <a:rPr lang="en-US" sz="2800" dirty="0" smtClean="0"/>
              <a:t> Syndrome (OHSS)- about 2-3% risk with use of injectable fertility medication to cause eggs to develop</a:t>
            </a:r>
          </a:p>
          <a:p>
            <a:pPr marL="274320" eaLnBrk="1" fontAlgn="auto" hangingPunct="1">
              <a:spcAft>
                <a:spcPts val="0"/>
              </a:spcAft>
              <a:defRPr/>
            </a:pPr>
            <a:r>
              <a:rPr lang="en-US" sz="2800" dirty="0" smtClean="0"/>
              <a:t>Risk of puncture of bladder, bowel , blood vessel or  other structure in the area of the ovaries during the egg retrieval procedure</a:t>
            </a:r>
          </a:p>
          <a:p>
            <a:pPr marL="274320" eaLnBrk="1" fontAlgn="auto" hangingPunct="1">
              <a:spcAft>
                <a:spcPts val="0"/>
              </a:spcAft>
              <a:defRPr/>
            </a:pPr>
            <a:r>
              <a:rPr lang="en-US" sz="2800" dirty="0" smtClean="0"/>
              <a:t>Risk of pelvic infection with the egg retrieval procedure</a:t>
            </a:r>
          </a:p>
        </p:txBody>
      </p:sp>
      <p:sp>
        <p:nvSpPr>
          <p:cNvPr id="15362"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accent1"/>
                </a:solidFill>
              </a:rPr>
              <a:t>Risks of Egg Donation/ Egg Retrieval</a:t>
            </a:r>
          </a:p>
        </p:txBody>
      </p:sp>
    </p:spTree>
    <p:extLst>
      <p:ext uri="{BB962C8B-B14F-4D97-AF65-F5344CB8AC3E}">
        <p14:creationId xmlns:p14="http://schemas.microsoft.com/office/powerpoint/2010/main" val="3413105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lstStyle/>
          <a:p>
            <a:pPr marL="274320" eaLnBrk="1" fontAlgn="auto" hangingPunct="1">
              <a:spcAft>
                <a:spcPts val="0"/>
              </a:spcAft>
              <a:defRPr/>
            </a:pPr>
            <a:r>
              <a:rPr lang="en-US" sz="4000" dirty="0" smtClean="0"/>
              <a:t>Getting Started</a:t>
            </a:r>
          </a:p>
          <a:p>
            <a:pPr marL="274320" eaLnBrk="1" fontAlgn="auto" hangingPunct="1">
              <a:spcAft>
                <a:spcPts val="0"/>
              </a:spcAft>
              <a:defRPr/>
            </a:pPr>
            <a:r>
              <a:rPr lang="en-US" sz="4000" dirty="0" smtClean="0"/>
              <a:t>Suppressing the Ovaries</a:t>
            </a:r>
          </a:p>
          <a:p>
            <a:pPr marL="274320" eaLnBrk="1" fontAlgn="auto" hangingPunct="1">
              <a:spcAft>
                <a:spcPts val="0"/>
              </a:spcAft>
              <a:defRPr/>
            </a:pPr>
            <a:r>
              <a:rPr lang="en-US" sz="4000" dirty="0" smtClean="0"/>
              <a:t>Ovarian Stimulation</a:t>
            </a:r>
          </a:p>
          <a:p>
            <a:pPr marL="274320" eaLnBrk="1" fontAlgn="auto" hangingPunct="1">
              <a:spcAft>
                <a:spcPts val="0"/>
              </a:spcAft>
              <a:defRPr/>
            </a:pPr>
            <a:r>
              <a:rPr lang="en-US" sz="4000" dirty="0" smtClean="0"/>
              <a:t>Egg Retrieval</a:t>
            </a:r>
          </a:p>
        </p:txBody>
      </p:sp>
      <p:sp>
        <p:nvSpPr>
          <p:cNvPr id="16386" name="Title 1"/>
          <p:cNvSpPr>
            <a:spLocks noGrp="1"/>
          </p:cNvSpPr>
          <p:nvPr>
            <p:ph type="title"/>
          </p:nvPr>
        </p:nvSpPr>
        <p:spPr>
          <a:xfrm>
            <a:off x="457200" y="228600"/>
            <a:ext cx="8153400" cy="1143000"/>
          </a:xfrm>
        </p:spPr>
        <p:txBody>
          <a:bodyPr/>
          <a:lstStyle/>
          <a:p>
            <a:pPr eaLnBrk="1" fontAlgn="auto" hangingPunct="1">
              <a:spcAft>
                <a:spcPts val="0"/>
              </a:spcAft>
              <a:defRPr/>
            </a:pPr>
            <a:r>
              <a:rPr lang="en-US" dirty="0" smtClean="0">
                <a:solidFill>
                  <a:schemeClr val="accent1"/>
                </a:solidFill>
              </a:rPr>
              <a:t>The Egg Donation Cycle </a:t>
            </a:r>
          </a:p>
        </p:txBody>
      </p:sp>
      <p:pic>
        <p:nvPicPr>
          <p:cNvPr id="15364" name="Picture 2" descr="C:\Users\LLee\AppData\Local\Microsoft\Windows\Temporary Internet Files\Content.IE5\YUW6KV5Y\MC90021204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191000"/>
            <a:ext cx="26670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812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3"/>
          <p:cNvSpPr>
            <a:spLocks noGrp="1"/>
          </p:cNvSpPr>
          <p:nvPr>
            <p:ph sz="half" idx="2"/>
          </p:nvPr>
        </p:nvSpPr>
        <p:spPr>
          <a:xfrm>
            <a:off x="4267200" y="2057400"/>
            <a:ext cx="4267200" cy="4343400"/>
          </a:xfrm>
        </p:spPr>
        <p:txBody>
          <a:bodyPr>
            <a:normAutofit/>
          </a:bodyPr>
          <a:lstStyle/>
          <a:p>
            <a:pPr marL="45720" indent="0" eaLnBrk="1" fontAlgn="auto" hangingPunct="1">
              <a:spcAft>
                <a:spcPts val="1200"/>
              </a:spcAft>
              <a:buFont typeface="Wingdings 2" pitchFamily="18" charset="2"/>
              <a:buNone/>
              <a:defRPr/>
            </a:pPr>
            <a:r>
              <a:rPr lang="en-US" dirty="0" smtClean="0"/>
              <a:t>Be As Healthy As You Can Be:</a:t>
            </a:r>
          </a:p>
          <a:p>
            <a:pPr marL="274320" eaLnBrk="1" fontAlgn="auto" hangingPunct="1">
              <a:spcAft>
                <a:spcPts val="1200"/>
              </a:spcAft>
              <a:defRPr/>
            </a:pPr>
            <a:r>
              <a:rPr lang="en-US" dirty="0" smtClean="0"/>
              <a:t>Take a Multivitamin daily</a:t>
            </a:r>
          </a:p>
          <a:p>
            <a:pPr marL="274320" eaLnBrk="1" fontAlgn="auto" hangingPunct="1">
              <a:spcAft>
                <a:spcPts val="1200"/>
              </a:spcAft>
              <a:defRPr/>
            </a:pPr>
            <a:r>
              <a:rPr lang="en-US" dirty="0" smtClean="0"/>
              <a:t>Check with the IVF Nurse re: Medications Safe to Take while Stimulating in the Egg Donation Cycle</a:t>
            </a:r>
          </a:p>
          <a:p>
            <a:pPr marL="274320" eaLnBrk="1" fontAlgn="auto" hangingPunct="1">
              <a:spcAft>
                <a:spcPts val="1200"/>
              </a:spcAft>
              <a:defRPr/>
            </a:pPr>
            <a:r>
              <a:rPr lang="en-US" dirty="0" smtClean="0"/>
              <a:t>No Alcohol or Smoking</a:t>
            </a:r>
          </a:p>
          <a:p>
            <a:pPr marL="274320" eaLnBrk="1" fontAlgn="auto" hangingPunct="1">
              <a:spcAft>
                <a:spcPts val="1200"/>
              </a:spcAft>
              <a:defRPr/>
            </a:pPr>
            <a:r>
              <a:rPr lang="en-US" dirty="0" smtClean="0"/>
              <a:t>Decrease Caffeine to  50mg   (8 oz.) per Day</a:t>
            </a:r>
          </a:p>
        </p:txBody>
      </p:sp>
      <p:sp>
        <p:nvSpPr>
          <p:cNvPr id="18434" name="Title 1"/>
          <p:cNvSpPr>
            <a:spLocks noGrp="1"/>
          </p:cNvSpPr>
          <p:nvPr>
            <p:ph type="title"/>
          </p:nvPr>
        </p:nvSpPr>
        <p:spPr/>
        <p:txBody>
          <a:bodyPr/>
          <a:lstStyle/>
          <a:p>
            <a:pPr eaLnBrk="1" fontAlgn="auto" hangingPunct="1">
              <a:spcAft>
                <a:spcPts val="0"/>
              </a:spcAft>
              <a:defRPr/>
            </a:pPr>
            <a:r>
              <a:rPr lang="en-US" sz="4000" dirty="0" smtClean="0">
                <a:solidFill>
                  <a:schemeClr val="accent1"/>
                </a:solidFill>
              </a:rPr>
              <a:t>Getting started</a:t>
            </a:r>
          </a:p>
        </p:txBody>
      </p:sp>
      <p:pic>
        <p:nvPicPr>
          <p:cNvPr id="174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43100"/>
            <a:ext cx="3667125"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6391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930</TotalTime>
  <Words>2053</Words>
  <Application>Microsoft Office PowerPoint</Application>
  <PresentationFormat>On-screen Show (4:3)</PresentationFormat>
  <Paragraphs>199</Paragraphs>
  <Slides>43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Brush Script MT</vt:lpstr>
      <vt:lpstr>Calibri</vt:lpstr>
      <vt:lpstr>Tahoma</vt:lpstr>
      <vt:lpstr>Times New Roman</vt:lpstr>
      <vt:lpstr>Wingdings</vt:lpstr>
      <vt:lpstr>Wingdings 2</vt:lpstr>
      <vt:lpstr>Office Theme</vt:lpstr>
      <vt:lpstr>Welcome</vt:lpstr>
      <vt:lpstr>Objectives</vt:lpstr>
      <vt:lpstr>Objectives</vt:lpstr>
      <vt:lpstr>What You Will Not Learn</vt:lpstr>
      <vt:lpstr>Egg Donation</vt:lpstr>
      <vt:lpstr>In Vitro Fertilization</vt:lpstr>
      <vt:lpstr>Risks of Egg Donation/ Egg Retrieval</vt:lpstr>
      <vt:lpstr>The Egg Donation Cycle </vt:lpstr>
      <vt:lpstr>Getting started</vt:lpstr>
      <vt:lpstr>Getting started</vt:lpstr>
      <vt:lpstr>Getting started</vt:lpstr>
      <vt:lpstr>Getting started</vt:lpstr>
      <vt:lpstr>Begin Birth Control Pills (CD3)</vt:lpstr>
      <vt:lpstr>Birth Control Pills</vt:lpstr>
      <vt:lpstr>Getting started</vt:lpstr>
      <vt:lpstr>Subcutaneous Injection Sites</vt:lpstr>
      <vt:lpstr>Stop Birth Control Pills ≈ CD23</vt:lpstr>
      <vt:lpstr>Suppression Check Visit</vt:lpstr>
      <vt:lpstr>Suppression Check Visit</vt:lpstr>
      <vt:lpstr>Suppression Check Visit</vt:lpstr>
      <vt:lpstr>Starting the Stimulation with  the Fertility Medications </vt:lpstr>
      <vt:lpstr>Stimulating with Fertility Medication :  Follicle Stimulating Hormone (FSH)</vt:lpstr>
      <vt:lpstr>Stimulating with the fertility medication: Follicle Stimulating Hormone (FSH)</vt:lpstr>
      <vt:lpstr>Normal and Stimulated Ovary</vt:lpstr>
      <vt:lpstr>Stimulating the Ovaries:  (FSH Day 4)</vt:lpstr>
      <vt:lpstr>Stimulating the Ovaries  (FSH Day 7) </vt:lpstr>
      <vt:lpstr>OVARIAN STIMULATION: Ganirelix </vt:lpstr>
      <vt:lpstr>OVARIAN STIMULATION:  Typical Stimulation on FSH</vt:lpstr>
      <vt:lpstr>OVARIAN STIMULATION:  (FSH Day 10)</vt:lpstr>
      <vt:lpstr>OVARIAN STIMULATION:  Ovidrel (HCG Trigger Shot)</vt:lpstr>
      <vt:lpstr>Or Lupron Trigger</vt:lpstr>
      <vt:lpstr>OVARIAN STIMULATION:  Day after Lupron Trigger</vt:lpstr>
      <vt:lpstr>EGG RETRIEVAL</vt:lpstr>
      <vt:lpstr>Egg Retrieval </vt:lpstr>
      <vt:lpstr>Egg Retrieval</vt:lpstr>
      <vt:lpstr>Vitrification (Fast Egg Freezing)</vt:lpstr>
      <vt:lpstr>Vitrification: Published Data</vt:lpstr>
      <vt:lpstr>Fresh or Cryopreserved Donor Egg use </vt:lpstr>
      <vt:lpstr>Embryo Development</vt:lpstr>
      <vt:lpstr> Important Facts When You Donate Eggs </vt:lpstr>
      <vt:lpstr>Tips for Success</vt:lpstr>
      <vt:lpstr>Egg Donor Screening Steps</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HDS</dc:creator>
  <cp:lastModifiedBy>Michael Garde</cp:lastModifiedBy>
  <cp:revision>52</cp:revision>
  <dcterms:created xsi:type="dcterms:W3CDTF">2013-01-19T20:04:03Z</dcterms:created>
  <dcterms:modified xsi:type="dcterms:W3CDTF">2017-01-20T15:15:57Z</dcterms:modified>
</cp:coreProperties>
</file>